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Horizon" charset="1" panose="020005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Light" charset="1" panose="020B0306030504020204"/>
      <p:regular r:id="rId25"/>
    </p:embeddedFont>
    <p:embeddedFont>
      <p:font typeface="Open Sans Light Italics" charset="1" panose="020B0306030504020204"/>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44.png" Type="http://schemas.openxmlformats.org/officeDocument/2006/relationships/image"/><Relationship Id="rId16" Target="../media/image45.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4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7.png" Type="http://schemas.openxmlformats.org/officeDocument/2006/relationships/image"/><Relationship Id="rId14" Target="../media/image48.svg" Type="http://schemas.openxmlformats.org/officeDocument/2006/relationships/image"/><Relationship Id="rId15" Target="../media/image49.png" Type="http://schemas.openxmlformats.org/officeDocument/2006/relationships/image"/><Relationship Id="rId16" Target="../media/image50.svg" Type="http://schemas.openxmlformats.org/officeDocument/2006/relationships/image"/><Relationship Id="rId17" Target="../media/image51.png" Type="http://schemas.openxmlformats.org/officeDocument/2006/relationships/image"/><Relationship Id="rId18" Target="../media/image52.png" Type="http://schemas.openxmlformats.org/officeDocument/2006/relationships/image"/><Relationship Id="rId19" Target="../media/image5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https://www.kaggle.com/competitions/painter-by-numbers/data" TargetMode="External" Type="http://schemas.openxmlformats.org/officeDocument/2006/relationships/hyperlink"/><Relationship Id="rId18" Target="https://cocodataset.org/#download" TargetMode="External" Type="http://schemas.openxmlformats.org/officeDocument/2006/relationships/hyperlink"/><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40.png" Type="http://schemas.openxmlformats.org/officeDocument/2006/relationships/image"/><Relationship Id="rId3" Target="../media/image2.png" Type="http://schemas.openxmlformats.org/officeDocument/2006/relationships/image"/><Relationship Id="rId30" Target="../media/image41.png" Type="http://schemas.openxmlformats.org/officeDocument/2006/relationships/image"/><Relationship Id="rId31" Target="../media/image42.png" Type="http://schemas.openxmlformats.org/officeDocument/2006/relationships/image"/><Relationship Id="rId32" Target="../media/image43.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1822188"/>
            <a:ext cx="10910396" cy="4294831"/>
          </a:xfrm>
          <a:prstGeom prst="rect">
            <a:avLst/>
          </a:prstGeom>
        </p:spPr>
        <p:txBody>
          <a:bodyPr anchor="t" rtlCol="false" tIns="0" lIns="0" bIns="0" rIns="0">
            <a:spAutoFit/>
          </a:bodyPr>
          <a:lstStyle/>
          <a:p>
            <a:pPr algn="ctr">
              <a:lnSpc>
                <a:spcPts val="11090"/>
              </a:lnSpc>
            </a:pPr>
            <a:r>
              <a:rPr lang="en-US" sz="11798">
                <a:solidFill>
                  <a:srgbClr val="000000"/>
                </a:solidFill>
                <a:latin typeface="DM Sans Bold"/>
              </a:rPr>
              <a:t>Image </a:t>
            </a:r>
          </a:p>
          <a:p>
            <a:pPr algn="ctr">
              <a:lnSpc>
                <a:spcPts val="11090"/>
              </a:lnSpc>
            </a:pPr>
            <a:r>
              <a:rPr lang="en-US" sz="11798">
                <a:solidFill>
                  <a:srgbClr val="000000"/>
                </a:solidFill>
                <a:latin typeface="DM Sans Bold"/>
              </a:rPr>
              <a:t>Styling </a:t>
            </a:r>
          </a:p>
          <a:p>
            <a:pPr algn="ctr">
              <a:lnSpc>
                <a:spcPts val="11090"/>
              </a:lnSpc>
            </a:pPr>
            <a:r>
              <a:rPr lang="en-US" sz="11798">
                <a:solidFill>
                  <a:srgbClr val="000000"/>
                </a:solidFill>
                <a:latin typeface="DM Sans Bold"/>
              </a:rPr>
              <a:t>Transfer</a:t>
            </a:r>
          </a:p>
        </p:txBody>
      </p:sp>
      <p:sp>
        <p:nvSpPr>
          <p:cNvPr name="TextBox 18" id="18"/>
          <p:cNvSpPr txBox="true"/>
          <p:nvPr/>
        </p:nvSpPr>
        <p:spPr>
          <a:xfrm rot="0">
            <a:off x="4914102" y="6189190"/>
            <a:ext cx="8459795" cy="2350946"/>
          </a:xfrm>
          <a:prstGeom prst="rect">
            <a:avLst/>
          </a:prstGeom>
        </p:spPr>
        <p:txBody>
          <a:bodyPr anchor="t" rtlCol="false" tIns="0" lIns="0" bIns="0" rIns="0">
            <a:spAutoFit/>
          </a:bodyPr>
          <a:lstStyle/>
          <a:p>
            <a:pPr algn="ctr">
              <a:lnSpc>
                <a:spcPts val="3681"/>
              </a:lnSpc>
            </a:pPr>
            <a:r>
              <a:rPr lang="en-US" sz="3681" spc="-73">
                <a:solidFill>
                  <a:srgbClr val="000000"/>
                </a:solidFill>
                <a:latin typeface="DM Sans Bold"/>
              </a:rPr>
              <a:t>Presented by:</a:t>
            </a:r>
          </a:p>
          <a:p>
            <a:pPr algn="ctr">
              <a:lnSpc>
                <a:spcPts val="3681"/>
              </a:lnSpc>
            </a:pPr>
            <a:r>
              <a:rPr lang="en-US" sz="3681" spc="-73">
                <a:solidFill>
                  <a:srgbClr val="000000"/>
                </a:solidFill>
                <a:latin typeface="DM Sans Bold"/>
              </a:rPr>
              <a:t>A J Shakthivelu (R21EK002)</a:t>
            </a:r>
          </a:p>
          <a:p>
            <a:pPr algn="ctr">
              <a:lnSpc>
                <a:spcPts val="3681"/>
              </a:lnSpc>
            </a:pPr>
            <a:r>
              <a:rPr lang="en-US" sz="3681" spc="-73">
                <a:solidFill>
                  <a:srgbClr val="000000"/>
                </a:solidFill>
                <a:latin typeface="DM Sans Bold"/>
              </a:rPr>
              <a:t>Pavan S Raj (R21EK025)</a:t>
            </a:r>
          </a:p>
          <a:p>
            <a:pPr algn="ctr">
              <a:lnSpc>
                <a:spcPts val="3681"/>
              </a:lnSpc>
            </a:pPr>
            <a:r>
              <a:rPr lang="en-US" sz="3681" spc="-73">
                <a:solidFill>
                  <a:srgbClr val="000000"/>
                </a:solidFill>
                <a:latin typeface="DM Sans Bold"/>
              </a:rPr>
              <a:t>Tarun P (R21ER075)</a:t>
            </a:r>
            <a:r>
              <a:rPr lang="en-US" sz="3681" spc="-73">
                <a:solidFill>
                  <a:srgbClr val="000000"/>
                </a:solidFill>
                <a:latin typeface="DM Sans Bold"/>
              </a:rPr>
              <a:t> </a:t>
            </a:r>
          </a:p>
          <a:p>
            <a:pPr algn="ctr">
              <a:lnSpc>
                <a:spcPts val="3681"/>
              </a:lnSpc>
            </a:pP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023634" y="2435227"/>
            <a:ext cx="6264366" cy="6104909"/>
          </a:xfrm>
          <a:custGeom>
            <a:avLst/>
            <a:gdLst/>
            <a:ahLst/>
            <a:cxnLst/>
            <a:rect r="r" b="b" t="t" l="l"/>
            <a:pathLst>
              <a:path h="6104909" w="6264366">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10800000">
            <a:off x="10856037" y="0"/>
            <a:ext cx="4017207" cy="1370872"/>
          </a:xfrm>
          <a:custGeom>
            <a:avLst/>
            <a:gdLst/>
            <a:ahLst/>
            <a:cxnLst/>
            <a:rect r="r" b="b" t="t" l="l"/>
            <a:pathLst>
              <a:path h="1370872" w="4017207">
                <a:moveTo>
                  <a:pt x="0" y="0"/>
                </a:moveTo>
                <a:lnTo>
                  <a:pt x="4017208" y="0"/>
                </a:lnTo>
                <a:lnTo>
                  <a:pt x="4017208"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5977152" y="461666"/>
            <a:ext cx="1677494" cy="2396421"/>
          </a:xfrm>
          <a:custGeom>
            <a:avLst/>
            <a:gdLst/>
            <a:ahLst/>
            <a:cxnLst/>
            <a:rect r="r" b="b" t="t" l="l"/>
            <a:pathLst>
              <a:path h="2396421" w="1677494">
                <a:moveTo>
                  <a:pt x="0" y="0"/>
                </a:moveTo>
                <a:lnTo>
                  <a:pt x="1677494" y="0"/>
                </a:lnTo>
                <a:lnTo>
                  <a:pt x="1677494" y="2396421"/>
                </a:lnTo>
                <a:lnTo>
                  <a:pt x="0" y="239642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2029898" y="2899356"/>
            <a:ext cx="6885047"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 References</a:t>
            </a:r>
          </a:p>
        </p:txBody>
      </p:sp>
      <p:sp>
        <p:nvSpPr>
          <p:cNvPr name="TextBox 11" id="11"/>
          <p:cNvSpPr txBox="true"/>
          <p:nvPr/>
        </p:nvSpPr>
        <p:spPr>
          <a:xfrm rot="0">
            <a:off x="2029898" y="4429071"/>
            <a:ext cx="9489984" cy="3931920"/>
          </a:xfrm>
          <a:prstGeom prst="rect">
            <a:avLst/>
          </a:prstGeom>
        </p:spPr>
        <p:txBody>
          <a:bodyPr anchor="t" rtlCol="false" tIns="0" lIns="0" bIns="0" rIns="0">
            <a:spAutoFit/>
          </a:bodyPr>
          <a:lstStyle/>
          <a:p>
            <a:pPr marL="561336" indent="-280668" lvl="1">
              <a:lnSpc>
                <a:spcPts val="3509"/>
              </a:lnSpc>
              <a:buFont typeface="Arial"/>
              <a:buChar char="•"/>
            </a:pPr>
            <a:r>
              <a:rPr lang="en-US" sz="2599" spc="155">
                <a:solidFill>
                  <a:srgbClr val="000000"/>
                </a:solidFill>
                <a:latin typeface="DM Sans"/>
              </a:rPr>
              <a:t>https://github.com/Surya-Prakash-Reddy/Image-Style-Transfer-Pytorch</a:t>
            </a:r>
          </a:p>
          <a:p>
            <a:pPr>
              <a:lnSpc>
                <a:spcPts val="3509"/>
              </a:lnSpc>
            </a:pPr>
          </a:p>
          <a:p>
            <a:pPr marL="561336" indent="-280668" lvl="1">
              <a:lnSpc>
                <a:spcPts val="3509"/>
              </a:lnSpc>
              <a:buFont typeface="Arial"/>
              <a:buChar char="•"/>
            </a:pPr>
            <a:r>
              <a:rPr lang="en-US" sz="2599" spc="155">
                <a:solidFill>
                  <a:srgbClr val="000000"/>
                </a:solidFill>
                <a:latin typeface="DM Sans"/>
              </a:rPr>
              <a:t>https://github.com/Moddy2024/AdaIN-Style-Transfer</a:t>
            </a:r>
          </a:p>
          <a:p>
            <a:pPr>
              <a:lnSpc>
                <a:spcPts val="3509"/>
              </a:lnSpc>
            </a:pPr>
          </a:p>
          <a:p>
            <a:pPr marL="561336" indent="-280668" lvl="1">
              <a:lnSpc>
                <a:spcPts val="3509"/>
              </a:lnSpc>
              <a:buFont typeface="Arial"/>
              <a:buChar char="•"/>
            </a:pPr>
            <a:r>
              <a:rPr lang="en-US" sz="2599" spc="155">
                <a:solidFill>
                  <a:srgbClr val="000000"/>
                </a:solidFill>
                <a:latin typeface="DM Sans"/>
              </a:rPr>
              <a:t>https://www.v7labs.com/blog/neural-style-transfer#h1</a:t>
            </a:r>
          </a:p>
          <a:p>
            <a:pPr>
              <a:lnSpc>
                <a:spcPts val="3509"/>
              </a:lnSpc>
            </a:pPr>
          </a:p>
        </p:txBody>
      </p:sp>
      <p:sp>
        <p:nvSpPr>
          <p:cNvPr name="Freeform 12" id="12"/>
          <p:cNvSpPr/>
          <p:nvPr/>
        </p:nvSpPr>
        <p:spPr>
          <a:xfrm flipH="false" flipV="false" rot="2700000">
            <a:off x="-1189075" y="8623376"/>
            <a:ext cx="4914008" cy="3452091"/>
          </a:xfrm>
          <a:custGeom>
            <a:avLst/>
            <a:gdLst/>
            <a:ahLst/>
            <a:cxnLst/>
            <a:rect r="r" b="b" t="t" l="l"/>
            <a:pathLst>
              <a:path h="3452091" w="4914008">
                <a:moveTo>
                  <a:pt x="0" y="0"/>
                </a:moveTo>
                <a:lnTo>
                  <a:pt x="4914008" y="0"/>
                </a:lnTo>
                <a:lnTo>
                  <a:pt x="4914008" y="3452090"/>
                </a:lnTo>
                <a:lnTo>
                  <a:pt x="0" y="3452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3323718" y="8752704"/>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763592" y="2101218"/>
            <a:ext cx="17143556" cy="5752401"/>
          </a:xfrm>
          <a:custGeom>
            <a:avLst/>
            <a:gdLst/>
            <a:ahLst/>
            <a:cxnLst/>
            <a:rect r="r" b="b" t="t" l="l"/>
            <a:pathLst>
              <a:path h="5752401" w="17143556">
                <a:moveTo>
                  <a:pt x="0" y="0"/>
                </a:moveTo>
                <a:lnTo>
                  <a:pt x="17143556" y="0"/>
                </a:lnTo>
                <a:lnTo>
                  <a:pt x="17143556" y="5752401"/>
                </a:lnTo>
                <a:lnTo>
                  <a:pt x="0" y="5752401"/>
                </a:lnTo>
                <a:lnTo>
                  <a:pt x="0" y="0"/>
                </a:lnTo>
                <a:close/>
              </a:path>
            </a:pathLst>
          </a:custGeom>
          <a:blipFill>
            <a:blip r:embed="rId29"/>
            <a:stretch>
              <a:fillRect l="-458" t="0" r="-458" b="0"/>
            </a:stretch>
          </a:blipFill>
        </p:spPr>
      </p:sp>
      <p:grpSp>
        <p:nvGrpSpPr>
          <p:cNvPr name="Group 17" id="17"/>
          <p:cNvGrpSpPr/>
          <p:nvPr/>
        </p:nvGrpSpPr>
        <p:grpSpPr>
          <a:xfrm rot="0">
            <a:off x="6914197" y="5008245"/>
            <a:ext cx="656272" cy="425768"/>
            <a:chOff x="0" y="0"/>
            <a:chExt cx="875030" cy="567690"/>
          </a:xfrm>
        </p:grpSpPr>
        <p:sp>
          <p:nvSpPr>
            <p:cNvPr name="Freeform 18" id="18"/>
            <p:cNvSpPr/>
            <p:nvPr/>
          </p:nvSpPr>
          <p:spPr>
            <a:xfrm flipH="false" flipV="false" rot="0">
              <a:off x="50800" y="45720"/>
              <a:ext cx="779780" cy="471170"/>
            </a:xfrm>
            <a:custGeom>
              <a:avLst/>
              <a:gdLst/>
              <a:ahLst/>
              <a:cxnLst/>
              <a:rect r="r" b="b" t="t" l="l"/>
              <a:pathLst>
                <a:path h="471170" w="779780">
                  <a:moveTo>
                    <a:pt x="0" y="314960"/>
                  </a:moveTo>
                  <a:cubicBezTo>
                    <a:pt x="20320" y="190500"/>
                    <a:pt x="29210" y="158750"/>
                    <a:pt x="39370" y="129540"/>
                  </a:cubicBezTo>
                  <a:cubicBezTo>
                    <a:pt x="48260" y="102870"/>
                    <a:pt x="54610" y="73660"/>
                    <a:pt x="69850" y="53340"/>
                  </a:cubicBezTo>
                  <a:cubicBezTo>
                    <a:pt x="86360" y="33020"/>
                    <a:pt x="110490" y="8890"/>
                    <a:pt x="135890" y="5080"/>
                  </a:cubicBezTo>
                  <a:cubicBezTo>
                    <a:pt x="163830" y="0"/>
                    <a:pt x="208280" y="19050"/>
                    <a:pt x="234950" y="38100"/>
                  </a:cubicBezTo>
                  <a:cubicBezTo>
                    <a:pt x="259080" y="55880"/>
                    <a:pt x="287020" y="107950"/>
                    <a:pt x="290830" y="111760"/>
                  </a:cubicBezTo>
                  <a:cubicBezTo>
                    <a:pt x="290830" y="111760"/>
                    <a:pt x="290830" y="113030"/>
                    <a:pt x="290830" y="113030"/>
                  </a:cubicBezTo>
                  <a:cubicBezTo>
                    <a:pt x="290830" y="113030"/>
                    <a:pt x="292100" y="109220"/>
                    <a:pt x="294640" y="109220"/>
                  </a:cubicBezTo>
                  <a:cubicBezTo>
                    <a:pt x="302260" y="107950"/>
                    <a:pt x="335280" y="148590"/>
                    <a:pt x="349250" y="144780"/>
                  </a:cubicBezTo>
                  <a:cubicBezTo>
                    <a:pt x="364490" y="142240"/>
                    <a:pt x="374650" y="93980"/>
                    <a:pt x="382270" y="91440"/>
                  </a:cubicBezTo>
                  <a:cubicBezTo>
                    <a:pt x="384810" y="91440"/>
                    <a:pt x="388620" y="97790"/>
                    <a:pt x="389890" y="96520"/>
                  </a:cubicBezTo>
                  <a:cubicBezTo>
                    <a:pt x="389890" y="96520"/>
                    <a:pt x="389890" y="96520"/>
                    <a:pt x="389890" y="95250"/>
                  </a:cubicBezTo>
                  <a:cubicBezTo>
                    <a:pt x="391160" y="93980"/>
                    <a:pt x="393700" y="86360"/>
                    <a:pt x="393700" y="86360"/>
                  </a:cubicBezTo>
                  <a:cubicBezTo>
                    <a:pt x="393700" y="86360"/>
                    <a:pt x="397510" y="80010"/>
                    <a:pt x="400050" y="77470"/>
                  </a:cubicBezTo>
                  <a:cubicBezTo>
                    <a:pt x="402590" y="74930"/>
                    <a:pt x="406400" y="68580"/>
                    <a:pt x="406400" y="68580"/>
                  </a:cubicBezTo>
                  <a:cubicBezTo>
                    <a:pt x="406400" y="68580"/>
                    <a:pt x="411480" y="63500"/>
                    <a:pt x="414020" y="62230"/>
                  </a:cubicBezTo>
                  <a:cubicBezTo>
                    <a:pt x="416560" y="59690"/>
                    <a:pt x="421640" y="54610"/>
                    <a:pt x="421640" y="54610"/>
                  </a:cubicBezTo>
                  <a:cubicBezTo>
                    <a:pt x="421640" y="54610"/>
                    <a:pt x="427990" y="52070"/>
                    <a:pt x="431800" y="49530"/>
                  </a:cubicBezTo>
                  <a:cubicBezTo>
                    <a:pt x="434340" y="48260"/>
                    <a:pt x="440690" y="44450"/>
                    <a:pt x="440690" y="44450"/>
                  </a:cubicBezTo>
                  <a:cubicBezTo>
                    <a:pt x="440690" y="44450"/>
                    <a:pt x="447040" y="43180"/>
                    <a:pt x="450850" y="41910"/>
                  </a:cubicBezTo>
                  <a:cubicBezTo>
                    <a:pt x="454660" y="41910"/>
                    <a:pt x="461010" y="40640"/>
                    <a:pt x="461010" y="40640"/>
                  </a:cubicBezTo>
                  <a:cubicBezTo>
                    <a:pt x="461010" y="40640"/>
                    <a:pt x="467360" y="40640"/>
                    <a:pt x="471170" y="40640"/>
                  </a:cubicBezTo>
                  <a:cubicBezTo>
                    <a:pt x="474980" y="40640"/>
                    <a:pt x="481330" y="40640"/>
                    <a:pt x="481330" y="40640"/>
                  </a:cubicBezTo>
                  <a:cubicBezTo>
                    <a:pt x="482600" y="40640"/>
                    <a:pt x="488950" y="41910"/>
                    <a:pt x="492760" y="43180"/>
                  </a:cubicBezTo>
                  <a:cubicBezTo>
                    <a:pt x="495300" y="43180"/>
                    <a:pt x="501650" y="45720"/>
                    <a:pt x="502920" y="45720"/>
                  </a:cubicBezTo>
                  <a:cubicBezTo>
                    <a:pt x="502920" y="45720"/>
                    <a:pt x="508000" y="48260"/>
                    <a:pt x="511810" y="49530"/>
                  </a:cubicBezTo>
                  <a:cubicBezTo>
                    <a:pt x="514350" y="52070"/>
                    <a:pt x="520700" y="54610"/>
                    <a:pt x="520700" y="54610"/>
                  </a:cubicBezTo>
                  <a:cubicBezTo>
                    <a:pt x="520700" y="54610"/>
                    <a:pt x="525780" y="59690"/>
                    <a:pt x="528320" y="62230"/>
                  </a:cubicBezTo>
                  <a:cubicBezTo>
                    <a:pt x="530860" y="64770"/>
                    <a:pt x="535940" y="68580"/>
                    <a:pt x="537210" y="68580"/>
                  </a:cubicBezTo>
                  <a:cubicBezTo>
                    <a:pt x="537210" y="68580"/>
                    <a:pt x="538480" y="74930"/>
                    <a:pt x="541020" y="74930"/>
                  </a:cubicBezTo>
                  <a:cubicBezTo>
                    <a:pt x="542290" y="76200"/>
                    <a:pt x="544830" y="73660"/>
                    <a:pt x="547370" y="73660"/>
                  </a:cubicBezTo>
                  <a:cubicBezTo>
                    <a:pt x="552450" y="72390"/>
                    <a:pt x="560070" y="71120"/>
                    <a:pt x="566420" y="72390"/>
                  </a:cubicBezTo>
                  <a:cubicBezTo>
                    <a:pt x="571500" y="72390"/>
                    <a:pt x="579120" y="74930"/>
                    <a:pt x="580390" y="74930"/>
                  </a:cubicBezTo>
                  <a:cubicBezTo>
                    <a:pt x="581660" y="74930"/>
                    <a:pt x="581660" y="73660"/>
                    <a:pt x="581660" y="73660"/>
                  </a:cubicBezTo>
                  <a:cubicBezTo>
                    <a:pt x="581660" y="73660"/>
                    <a:pt x="588010" y="73660"/>
                    <a:pt x="591820" y="73660"/>
                  </a:cubicBezTo>
                  <a:cubicBezTo>
                    <a:pt x="594360" y="73660"/>
                    <a:pt x="600710" y="72390"/>
                    <a:pt x="600710" y="72390"/>
                  </a:cubicBezTo>
                  <a:cubicBezTo>
                    <a:pt x="601980" y="73660"/>
                    <a:pt x="608330" y="73660"/>
                    <a:pt x="610870" y="74930"/>
                  </a:cubicBezTo>
                  <a:cubicBezTo>
                    <a:pt x="614680" y="74930"/>
                    <a:pt x="621030" y="76200"/>
                    <a:pt x="621030" y="76200"/>
                  </a:cubicBezTo>
                  <a:cubicBezTo>
                    <a:pt x="621030" y="76200"/>
                    <a:pt x="626110" y="78740"/>
                    <a:pt x="629920" y="81280"/>
                  </a:cubicBezTo>
                  <a:cubicBezTo>
                    <a:pt x="632460" y="82550"/>
                    <a:pt x="638810" y="85090"/>
                    <a:pt x="638810" y="85090"/>
                  </a:cubicBezTo>
                  <a:cubicBezTo>
                    <a:pt x="638810" y="85090"/>
                    <a:pt x="643890" y="88900"/>
                    <a:pt x="646430" y="91440"/>
                  </a:cubicBezTo>
                  <a:cubicBezTo>
                    <a:pt x="648970" y="92710"/>
                    <a:pt x="654050" y="96520"/>
                    <a:pt x="654050" y="96520"/>
                  </a:cubicBezTo>
                  <a:cubicBezTo>
                    <a:pt x="654050" y="96520"/>
                    <a:pt x="657860" y="101600"/>
                    <a:pt x="660400" y="104140"/>
                  </a:cubicBezTo>
                  <a:cubicBezTo>
                    <a:pt x="661670" y="106680"/>
                    <a:pt x="666750" y="111760"/>
                    <a:pt x="666750" y="113030"/>
                  </a:cubicBezTo>
                  <a:cubicBezTo>
                    <a:pt x="666750" y="113030"/>
                    <a:pt x="669290" y="118110"/>
                    <a:pt x="670560" y="121920"/>
                  </a:cubicBezTo>
                  <a:cubicBezTo>
                    <a:pt x="671830" y="124460"/>
                    <a:pt x="674370" y="130810"/>
                    <a:pt x="674370" y="130810"/>
                  </a:cubicBezTo>
                  <a:cubicBezTo>
                    <a:pt x="674370" y="130810"/>
                    <a:pt x="675640" y="137160"/>
                    <a:pt x="675640" y="139700"/>
                  </a:cubicBezTo>
                  <a:cubicBezTo>
                    <a:pt x="676910" y="143510"/>
                    <a:pt x="678180" y="149860"/>
                    <a:pt x="678180" y="149860"/>
                  </a:cubicBezTo>
                  <a:cubicBezTo>
                    <a:pt x="678180" y="149860"/>
                    <a:pt x="676910" y="156210"/>
                    <a:pt x="676910" y="160020"/>
                  </a:cubicBezTo>
                  <a:cubicBezTo>
                    <a:pt x="676910" y="162560"/>
                    <a:pt x="676910" y="168910"/>
                    <a:pt x="676910" y="168910"/>
                  </a:cubicBezTo>
                  <a:cubicBezTo>
                    <a:pt x="676910" y="170180"/>
                    <a:pt x="674370" y="176530"/>
                    <a:pt x="673100" y="179070"/>
                  </a:cubicBezTo>
                  <a:cubicBezTo>
                    <a:pt x="673100" y="181610"/>
                    <a:pt x="669290" y="184150"/>
                    <a:pt x="671830" y="186690"/>
                  </a:cubicBezTo>
                  <a:cubicBezTo>
                    <a:pt x="675640" y="194310"/>
                    <a:pt x="730250" y="196850"/>
                    <a:pt x="740410" y="210820"/>
                  </a:cubicBezTo>
                  <a:cubicBezTo>
                    <a:pt x="746760" y="220980"/>
                    <a:pt x="735330" y="240030"/>
                    <a:pt x="741680" y="247650"/>
                  </a:cubicBezTo>
                  <a:cubicBezTo>
                    <a:pt x="746760" y="255270"/>
                    <a:pt x="767080" y="251460"/>
                    <a:pt x="772160" y="260350"/>
                  </a:cubicBezTo>
                  <a:cubicBezTo>
                    <a:pt x="779780" y="275590"/>
                    <a:pt x="764540" y="328930"/>
                    <a:pt x="756920" y="344170"/>
                  </a:cubicBezTo>
                  <a:cubicBezTo>
                    <a:pt x="754380" y="350520"/>
                    <a:pt x="745490" y="356870"/>
                    <a:pt x="745490" y="356870"/>
                  </a:cubicBezTo>
                  <a:cubicBezTo>
                    <a:pt x="745490" y="356870"/>
                    <a:pt x="740410" y="360680"/>
                    <a:pt x="737870" y="363220"/>
                  </a:cubicBezTo>
                  <a:cubicBezTo>
                    <a:pt x="735330" y="365760"/>
                    <a:pt x="730250" y="370840"/>
                    <a:pt x="728980" y="370840"/>
                  </a:cubicBezTo>
                  <a:cubicBezTo>
                    <a:pt x="728980" y="370840"/>
                    <a:pt x="722630" y="373380"/>
                    <a:pt x="720090" y="375920"/>
                  </a:cubicBezTo>
                  <a:cubicBezTo>
                    <a:pt x="716280" y="377190"/>
                    <a:pt x="709930" y="379730"/>
                    <a:pt x="709930" y="381000"/>
                  </a:cubicBezTo>
                  <a:cubicBezTo>
                    <a:pt x="709930" y="381000"/>
                    <a:pt x="703580" y="382270"/>
                    <a:pt x="699770" y="382270"/>
                  </a:cubicBezTo>
                  <a:cubicBezTo>
                    <a:pt x="695960" y="383540"/>
                    <a:pt x="689610" y="384810"/>
                    <a:pt x="689610" y="384810"/>
                  </a:cubicBezTo>
                  <a:cubicBezTo>
                    <a:pt x="689610" y="384810"/>
                    <a:pt x="681990" y="384810"/>
                    <a:pt x="678180" y="384810"/>
                  </a:cubicBezTo>
                  <a:cubicBezTo>
                    <a:pt x="674370" y="384810"/>
                    <a:pt x="668020" y="384810"/>
                    <a:pt x="668020" y="384810"/>
                  </a:cubicBezTo>
                  <a:cubicBezTo>
                    <a:pt x="668020" y="384810"/>
                    <a:pt x="660400" y="383540"/>
                    <a:pt x="657860" y="382270"/>
                  </a:cubicBezTo>
                  <a:cubicBezTo>
                    <a:pt x="654050" y="381000"/>
                    <a:pt x="646430" y="379730"/>
                    <a:pt x="646430" y="379730"/>
                  </a:cubicBezTo>
                  <a:cubicBezTo>
                    <a:pt x="646430" y="379730"/>
                    <a:pt x="640080" y="375920"/>
                    <a:pt x="637540" y="374650"/>
                  </a:cubicBezTo>
                  <a:cubicBezTo>
                    <a:pt x="635000" y="373380"/>
                    <a:pt x="633730" y="372110"/>
                    <a:pt x="631190" y="370840"/>
                  </a:cubicBezTo>
                  <a:cubicBezTo>
                    <a:pt x="628650" y="370840"/>
                    <a:pt x="623570" y="370840"/>
                    <a:pt x="623570" y="370840"/>
                  </a:cubicBezTo>
                  <a:cubicBezTo>
                    <a:pt x="623570" y="370840"/>
                    <a:pt x="622300" y="370840"/>
                    <a:pt x="621030" y="372110"/>
                  </a:cubicBezTo>
                  <a:cubicBezTo>
                    <a:pt x="621030" y="372110"/>
                    <a:pt x="624840" y="378460"/>
                    <a:pt x="623570" y="381000"/>
                  </a:cubicBezTo>
                  <a:cubicBezTo>
                    <a:pt x="617220" y="388620"/>
                    <a:pt x="553720" y="394970"/>
                    <a:pt x="544830" y="398780"/>
                  </a:cubicBezTo>
                  <a:cubicBezTo>
                    <a:pt x="542290" y="400050"/>
                    <a:pt x="541020" y="400050"/>
                    <a:pt x="539750" y="401320"/>
                  </a:cubicBezTo>
                  <a:cubicBezTo>
                    <a:pt x="538480" y="402590"/>
                    <a:pt x="539750" y="406400"/>
                    <a:pt x="539750" y="406400"/>
                  </a:cubicBezTo>
                  <a:cubicBezTo>
                    <a:pt x="538480" y="406400"/>
                    <a:pt x="535940" y="412750"/>
                    <a:pt x="534670" y="416560"/>
                  </a:cubicBezTo>
                  <a:cubicBezTo>
                    <a:pt x="533400" y="419100"/>
                    <a:pt x="530860" y="425450"/>
                    <a:pt x="530860" y="426720"/>
                  </a:cubicBezTo>
                  <a:cubicBezTo>
                    <a:pt x="530860" y="426720"/>
                    <a:pt x="527050" y="431800"/>
                    <a:pt x="525780" y="434340"/>
                  </a:cubicBezTo>
                  <a:cubicBezTo>
                    <a:pt x="523240" y="436880"/>
                    <a:pt x="519430" y="443230"/>
                    <a:pt x="519430" y="443230"/>
                  </a:cubicBezTo>
                  <a:cubicBezTo>
                    <a:pt x="519430" y="443230"/>
                    <a:pt x="514350" y="447040"/>
                    <a:pt x="511810" y="449580"/>
                  </a:cubicBezTo>
                  <a:cubicBezTo>
                    <a:pt x="509270" y="452120"/>
                    <a:pt x="502920" y="455930"/>
                    <a:pt x="502920" y="457200"/>
                  </a:cubicBezTo>
                  <a:cubicBezTo>
                    <a:pt x="502920" y="457200"/>
                    <a:pt x="496570" y="459740"/>
                    <a:pt x="494030" y="461010"/>
                  </a:cubicBezTo>
                  <a:cubicBezTo>
                    <a:pt x="491490" y="462280"/>
                    <a:pt x="485140" y="466090"/>
                    <a:pt x="485140" y="466090"/>
                  </a:cubicBezTo>
                  <a:cubicBezTo>
                    <a:pt x="485140" y="466090"/>
                    <a:pt x="477520" y="467360"/>
                    <a:pt x="474980" y="468630"/>
                  </a:cubicBezTo>
                  <a:cubicBezTo>
                    <a:pt x="471170" y="468630"/>
                    <a:pt x="464820" y="471170"/>
                    <a:pt x="464820" y="471170"/>
                  </a:cubicBezTo>
                  <a:cubicBezTo>
                    <a:pt x="464820" y="471170"/>
                    <a:pt x="457200" y="471170"/>
                    <a:pt x="453390" y="469900"/>
                  </a:cubicBezTo>
                  <a:cubicBezTo>
                    <a:pt x="450850" y="469900"/>
                    <a:pt x="443230" y="469900"/>
                    <a:pt x="443230" y="469900"/>
                  </a:cubicBezTo>
                  <a:cubicBezTo>
                    <a:pt x="443230" y="469900"/>
                    <a:pt x="436880" y="468630"/>
                    <a:pt x="433070" y="467360"/>
                  </a:cubicBezTo>
                  <a:cubicBezTo>
                    <a:pt x="430530" y="467360"/>
                    <a:pt x="422910" y="464820"/>
                    <a:pt x="422910" y="464820"/>
                  </a:cubicBezTo>
                  <a:cubicBezTo>
                    <a:pt x="422910" y="464820"/>
                    <a:pt x="417830" y="462280"/>
                    <a:pt x="414020" y="459740"/>
                  </a:cubicBezTo>
                  <a:cubicBezTo>
                    <a:pt x="411480" y="458470"/>
                    <a:pt x="405130" y="454660"/>
                    <a:pt x="405130" y="454660"/>
                  </a:cubicBezTo>
                  <a:cubicBezTo>
                    <a:pt x="405130" y="454660"/>
                    <a:pt x="400050" y="450850"/>
                    <a:pt x="397510" y="448310"/>
                  </a:cubicBezTo>
                  <a:cubicBezTo>
                    <a:pt x="394970" y="445770"/>
                    <a:pt x="389890" y="440690"/>
                    <a:pt x="389890" y="440690"/>
                  </a:cubicBezTo>
                  <a:cubicBezTo>
                    <a:pt x="389890" y="440690"/>
                    <a:pt x="389890" y="439420"/>
                    <a:pt x="388620" y="439420"/>
                  </a:cubicBezTo>
                  <a:cubicBezTo>
                    <a:pt x="384810" y="436880"/>
                    <a:pt x="367030" y="447040"/>
                    <a:pt x="354330" y="447040"/>
                  </a:cubicBezTo>
                  <a:cubicBezTo>
                    <a:pt x="336550" y="445770"/>
                    <a:pt x="303530" y="425450"/>
                    <a:pt x="293370" y="425450"/>
                  </a:cubicBezTo>
                  <a:cubicBezTo>
                    <a:pt x="289560" y="425450"/>
                    <a:pt x="289560" y="427990"/>
                    <a:pt x="285750" y="429260"/>
                  </a:cubicBezTo>
                  <a:cubicBezTo>
                    <a:pt x="283210" y="430530"/>
                    <a:pt x="276860" y="434340"/>
                    <a:pt x="276860" y="434340"/>
                  </a:cubicBezTo>
                  <a:cubicBezTo>
                    <a:pt x="276860" y="434340"/>
                    <a:pt x="269240" y="435610"/>
                    <a:pt x="266700" y="436880"/>
                  </a:cubicBezTo>
                  <a:cubicBezTo>
                    <a:pt x="262890" y="438150"/>
                    <a:pt x="255270" y="439420"/>
                    <a:pt x="255270" y="439420"/>
                  </a:cubicBezTo>
                  <a:cubicBezTo>
                    <a:pt x="255270" y="439420"/>
                    <a:pt x="248920" y="439420"/>
                    <a:pt x="245110" y="439420"/>
                  </a:cubicBezTo>
                  <a:cubicBezTo>
                    <a:pt x="241300" y="439420"/>
                    <a:pt x="233680" y="439420"/>
                    <a:pt x="233680" y="439420"/>
                  </a:cubicBezTo>
                  <a:cubicBezTo>
                    <a:pt x="233680" y="439420"/>
                    <a:pt x="227330" y="436880"/>
                    <a:pt x="223520" y="435610"/>
                  </a:cubicBezTo>
                  <a:cubicBezTo>
                    <a:pt x="219710" y="435610"/>
                    <a:pt x="213360" y="433070"/>
                    <a:pt x="213360" y="433070"/>
                  </a:cubicBezTo>
                  <a:cubicBezTo>
                    <a:pt x="213360" y="433070"/>
                    <a:pt x="207010" y="430530"/>
                    <a:pt x="203200" y="427990"/>
                  </a:cubicBezTo>
                  <a:cubicBezTo>
                    <a:pt x="200660" y="426720"/>
                    <a:pt x="194310" y="422910"/>
                    <a:pt x="194310" y="422910"/>
                  </a:cubicBezTo>
                  <a:cubicBezTo>
                    <a:pt x="194310" y="422910"/>
                    <a:pt x="189230" y="417830"/>
                    <a:pt x="186690" y="415290"/>
                  </a:cubicBezTo>
                  <a:cubicBezTo>
                    <a:pt x="182880" y="412750"/>
                    <a:pt x="177800" y="408940"/>
                    <a:pt x="177800" y="408940"/>
                  </a:cubicBezTo>
                  <a:cubicBezTo>
                    <a:pt x="177800" y="408940"/>
                    <a:pt x="176530" y="405130"/>
                    <a:pt x="175260" y="403860"/>
                  </a:cubicBezTo>
                  <a:cubicBezTo>
                    <a:pt x="172720" y="402590"/>
                    <a:pt x="168910" y="403860"/>
                    <a:pt x="166370" y="403860"/>
                  </a:cubicBezTo>
                  <a:cubicBezTo>
                    <a:pt x="163830" y="403860"/>
                    <a:pt x="161290" y="402590"/>
                    <a:pt x="157480" y="403860"/>
                  </a:cubicBezTo>
                  <a:cubicBezTo>
                    <a:pt x="152400" y="406400"/>
                    <a:pt x="151130" y="427990"/>
                    <a:pt x="139700" y="431800"/>
                  </a:cubicBezTo>
                  <a:cubicBezTo>
                    <a:pt x="119380" y="439420"/>
                    <a:pt x="46990" y="414020"/>
                    <a:pt x="24130" y="391160"/>
                  </a:cubicBezTo>
                  <a:cubicBezTo>
                    <a:pt x="6350" y="372110"/>
                    <a:pt x="0" y="314960"/>
                    <a:pt x="0" y="314960"/>
                  </a:cubicBezTo>
                </a:path>
              </a:pathLst>
            </a:custGeom>
            <a:solidFill>
              <a:srgbClr val="FFF2CC"/>
            </a:solidFill>
            <a:ln cap="sq">
              <a:noFill/>
              <a:prstDash val="solid"/>
              <a:miter/>
            </a:ln>
          </p:spPr>
        </p:sp>
      </p:grpSp>
      <p:sp>
        <p:nvSpPr>
          <p:cNvPr name="TextBox 19" id="19"/>
          <p:cNvSpPr txBox="true"/>
          <p:nvPr/>
        </p:nvSpPr>
        <p:spPr>
          <a:xfrm rot="0">
            <a:off x="7038505" y="5112544"/>
            <a:ext cx="470694" cy="198120"/>
          </a:xfrm>
          <a:prstGeom prst="rect">
            <a:avLst/>
          </a:prstGeom>
        </p:spPr>
        <p:txBody>
          <a:bodyPr anchor="t" rtlCol="false" tIns="0" lIns="0" bIns="0" rIns="0">
            <a:spAutoFit/>
          </a:bodyPr>
          <a:lstStyle/>
          <a:p>
            <a:pPr algn="ctr">
              <a:lnSpc>
                <a:spcPts val="1680"/>
              </a:lnSpc>
            </a:pPr>
            <a:r>
              <a:rPr lang="en-US" sz="1200">
                <a:solidFill>
                  <a:srgbClr val="000000"/>
                </a:solidFill>
                <a:latin typeface="Canva Sans Bold"/>
              </a:rPr>
              <a:t>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5262955" y="210777"/>
            <a:ext cx="2862766" cy="2862766"/>
          </a:xfrm>
          <a:custGeom>
            <a:avLst/>
            <a:gdLst/>
            <a:ahLst/>
            <a:cxnLst/>
            <a:rect r="r" b="b" t="t" l="l"/>
            <a:pathLst>
              <a:path h="2862766" w="2862766">
                <a:moveTo>
                  <a:pt x="0" y="0"/>
                </a:moveTo>
                <a:lnTo>
                  <a:pt x="2862766" y="0"/>
                </a:lnTo>
                <a:lnTo>
                  <a:pt x="2862766" y="2862766"/>
                </a:lnTo>
                <a:lnTo>
                  <a:pt x="0" y="286276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9" id="9"/>
          <p:cNvGrpSpPr/>
          <p:nvPr/>
        </p:nvGrpSpPr>
        <p:grpSpPr>
          <a:xfrm rot="0">
            <a:off x="1177210" y="3490440"/>
            <a:ext cx="16948511" cy="3446463"/>
            <a:chOff x="0" y="0"/>
            <a:chExt cx="22598014" cy="4595284"/>
          </a:xfrm>
        </p:grpSpPr>
        <p:grpSp>
          <p:nvGrpSpPr>
            <p:cNvPr name="Group 10" id="10"/>
            <p:cNvGrpSpPr/>
            <p:nvPr/>
          </p:nvGrpSpPr>
          <p:grpSpPr>
            <a:xfrm rot="5400000">
              <a:off x="0" y="90356"/>
              <a:ext cx="669408" cy="6694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sp>
          <p:nvSpPr>
            <p:cNvPr name="TextBox 13" id="13"/>
            <p:cNvSpPr txBox="true"/>
            <p:nvPr/>
          </p:nvSpPr>
          <p:spPr>
            <a:xfrm rot="0">
              <a:off x="1343194" y="137981"/>
              <a:ext cx="3528656" cy="1451823"/>
            </a:xfrm>
            <a:prstGeom prst="rect">
              <a:avLst/>
            </a:prstGeom>
          </p:spPr>
          <p:txBody>
            <a:bodyPr anchor="t" rtlCol="false" tIns="0" lIns="0" bIns="0" rIns="0">
              <a:spAutoFit/>
            </a:bodyPr>
            <a:lstStyle/>
            <a:p>
              <a:pPr>
                <a:lnSpc>
                  <a:spcPts val="3090"/>
                </a:lnSpc>
              </a:pPr>
              <a:r>
                <a:rPr lang="en-US" sz="3000">
                  <a:solidFill>
                    <a:srgbClr val="000000"/>
                  </a:solidFill>
                  <a:latin typeface="DM Sans Bold"/>
                </a:rPr>
                <a:t>Photo editors</a:t>
              </a:r>
            </a:p>
            <a:p>
              <a:pPr>
                <a:lnSpc>
                  <a:spcPts val="5150"/>
                </a:lnSpc>
              </a:pPr>
            </a:p>
          </p:txBody>
        </p:sp>
        <p:sp>
          <p:nvSpPr>
            <p:cNvPr name="TextBox 14" id="14"/>
            <p:cNvSpPr txBox="true"/>
            <p:nvPr/>
          </p:nvSpPr>
          <p:spPr>
            <a:xfrm rot="0">
              <a:off x="1343194" y="782930"/>
              <a:ext cx="5476650" cy="3115310"/>
            </a:xfrm>
            <a:prstGeom prst="rect">
              <a:avLst/>
            </a:prstGeom>
          </p:spPr>
          <p:txBody>
            <a:bodyPr anchor="t" rtlCol="false" tIns="0" lIns="0" bIns="0" rIns="0">
              <a:spAutoFit/>
            </a:bodyPr>
            <a:lstStyle/>
            <a:p>
              <a:pPr>
                <a:lnSpc>
                  <a:spcPts val="2340"/>
                </a:lnSpc>
              </a:pPr>
              <a:r>
                <a:rPr lang="en-US" sz="1500">
                  <a:solidFill>
                    <a:srgbClr val="000000"/>
                  </a:solidFill>
                  <a:latin typeface="DM Sans"/>
                </a:rPr>
                <a:t>Style transfer is extensively used in photo and video editing software.</a:t>
              </a:r>
            </a:p>
            <a:p>
              <a:pPr>
                <a:lnSpc>
                  <a:spcPts val="2340"/>
                </a:lnSpc>
              </a:pPr>
              <a:r>
                <a:rPr lang="en-US" sz="1500">
                  <a:solidFill>
                    <a:srgbClr val="000000"/>
                  </a:solidFill>
                  <a:latin typeface="DM Sans"/>
                </a:rPr>
                <a:t>These deep learning approaches and professional style transfer models can easily be applied to devices like mobile phones and give users a real-time ability to style images and videos.</a:t>
              </a:r>
            </a:p>
            <a:p>
              <a:pPr>
                <a:lnSpc>
                  <a:spcPts val="2340"/>
                </a:lnSpc>
              </a:pPr>
            </a:p>
          </p:txBody>
        </p:sp>
        <p:grpSp>
          <p:nvGrpSpPr>
            <p:cNvPr name="Group 15" id="15"/>
            <p:cNvGrpSpPr/>
            <p:nvPr/>
          </p:nvGrpSpPr>
          <p:grpSpPr>
            <a:xfrm rot="5400000">
              <a:off x="7489943" y="90356"/>
              <a:ext cx="669408" cy="66940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17" id="17"/>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sp>
          <p:nvSpPr>
            <p:cNvPr name="TextBox 18" id="18"/>
            <p:cNvSpPr txBox="true"/>
            <p:nvPr/>
          </p:nvSpPr>
          <p:spPr>
            <a:xfrm rot="0">
              <a:off x="8496244" y="137981"/>
              <a:ext cx="5705021" cy="1451823"/>
            </a:xfrm>
            <a:prstGeom prst="rect">
              <a:avLst/>
            </a:prstGeom>
          </p:spPr>
          <p:txBody>
            <a:bodyPr anchor="t" rtlCol="false" tIns="0" lIns="0" bIns="0" rIns="0">
              <a:spAutoFit/>
            </a:bodyPr>
            <a:lstStyle/>
            <a:p>
              <a:pPr>
                <a:lnSpc>
                  <a:spcPts val="3090"/>
                </a:lnSpc>
              </a:pPr>
              <a:r>
                <a:rPr lang="en-US" sz="3000">
                  <a:solidFill>
                    <a:srgbClr val="000000"/>
                  </a:solidFill>
                  <a:latin typeface="DM Sans Bold"/>
                </a:rPr>
                <a:t>Art and entertainment</a:t>
              </a:r>
            </a:p>
            <a:p>
              <a:pPr>
                <a:lnSpc>
                  <a:spcPts val="5150"/>
                </a:lnSpc>
              </a:pPr>
            </a:p>
          </p:txBody>
        </p:sp>
        <p:sp>
          <p:nvSpPr>
            <p:cNvPr name="TextBox 19" id="19"/>
            <p:cNvSpPr txBox="true"/>
            <p:nvPr/>
          </p:nvSpPr>
          <p:spPr>
            <a:xfrm rot="0">
              <a:off x="8496244" y="782930"/>
              <a:ext cx="5167560" cy="3115310"/>
            </a:xfrm>
            <a:prstGeom prst="rect">
              <a:avLst/>
            </a:prstGeom>
          </p:spPr>
          <p:txBody>
            <a:bodyPr anchor="t" rtlCol="false" tIns="0" lIns="0" bIns="0" rIns="0">
              <a:spAutoFit/>
            </a:bodyPr>
            <a:lstStyle/>
            <a:p>
              <a:pPr>
                <a:lnSpc>
                  <a:spcPts val="2340"/>
                </a:lnSpc>
              </a:pPr>
              <a:r>
                <a:rPr lang="en-US" sz="1500">
                  <a:solidFill>
                    <a:srgbClr val="000000"/>
                  </a:solidFill>
                  <a:latin typeface="DM Sans"/>
                </a:rPr>
                <a:t>Style transfer also provides new techniques that can change the way we look and deal with art.</a:t>
              </a:r>
            </a:p>
            <a:p>
              <a:pPr>
                <a:lnSpc>
                  <a:spcPts val="2340"/>
                </a:lnSpc>
              </a:pPr>
              <a:r>
                <a:rPr lang="en-US" sz="1500">
                  <a:solidFill>
                    <a:srgbClr val="000000"/>
                  </a:solidFill>
                  <a:latin typeface="DM Sans"/>
                </a:rPr>
                <a:t>It makes high-rated and over-priced artistic work reproducible for office and home decor, or for advertisements. Transfer models may help us commercialize art.</a:t>
              </a:r>
            </a:p>
            <a:p>
              <a:pPr>
                <a:lnSpc>
                  <a:spcPts val="2340"/>
                </a:lnSpc>
              </a:pPr>
            </a:p>
          </p:txBody>
        </p:sp>
        <p:grpSp>
          <p:nvGrpSpPr>
            <p:cNvPr name="Group 20" id="20"/>
            <p:cNvGrpSpPr/>
            <p:nvPr/>
          </p:nvGrpSpPr>
          <p:grpSpPr>
            <a:xfrm rot="5400000">
              <a:off x="15066425" y="170671"/>
              <a:ext cx="669408" cy="66940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22" id="22"/>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sp>
          <p:nvSpPr>
            <p:cNvPr name="TextBox 23" id="23"/>
            <p:cNvSpPr txBox="true"/>
            <p:nvPr/>
          </p:nvSpPr>
          <p:spPr>
            <a:xfrm rot="0">
              <a:off x="15881353" y="47625"/>
              <a:ext cx="6716662" cy="1451823"/>
            </a:xfrm>
            <a:prstGeom prst="rect">
              <a:avLst/>
            </a:prstGeom>
          </p:spPr>
          <p:txBody>
            <a:bodyPr anchor="t" rtlCol="false" tIns="0" lIns="0" bIns="0" rIns="0">
              <a:spAutoFit/>
            </a:bodyPr>
            <a:lstStyle/>
            <a:p>
              <a:pPr>
                <a:lnSpc>
                  <a:spcPts val="3090"/>
                </a:lnSpc>
              </a:pPr>
              <a:r>
                <a:rPr lang="en-US" sz="3000">
                  <a:solidFill>
                    <a:srgbClr val="000000"/>
                  </a:solidFill>
                  <a:latin typeface="DM Sans Bold"/>
                </a:rPr>
                <a:t>Gaming and Virtual reality</a:t>
              </a:r>
            </a:p>
            <a:p>
              <a:pPr>
                <a:lnSpc>
                  <a:spcPts val="5150"/>
                </a:lnSpc>
              </a:pPr>
            </a:p>
          </p:txBody>
        </p:sp>
        <p:sp>
          <p:nvSpPr>
            <p:cNvPr name="TextBox 24" id="24"/>
            <p:cNvSpPr txBox="true"/>
            <p:nvPr/>
          </p:nvSpPr>
          <p:spPr>
            <a:xfrm rot="0">
              <a:off x="15881353" y="692574"/>
              <a:ext cx="6358345" cy="3902710"/>
            </a:xfrm>
            <a:prstGeom prst="rect">
              <a:avLst/>
            </a:prstGeom>
          </p:spPr>
          <p:txBody>
            <a:bodyPr anchor="t" rtlCol="false" tIns="0" lIns="0" bIns="0" rIns="0">
              <a:spAutoFit/>
            </a:bodyPr>
            <a:lstStyle/>
            <a:p>
              <a:pPr>
                <a:lnSpc>
                  <a:spcPts val="2340"/>
                </a:lnSpc>
              </a:pPr>
              <a:r>
                <a:rPr lang="en-US" sz="1500">
                  <a:solidFill>
                    <a:srgbClr val="000000"/>
                  </a:solidFill>
                  <a:latin typeface="DM Sans"/>
                </a:rPr>
                <a:t>There are many cloud-powered video game streams that use image style transfer.</a:t>
              </a:r>
            </a:p>
            <a:p>
              <a:pPr>
                <a:lnSpc>
                  <a:spcPts val="2340"/>
                </a:lnSpc>
              </a:pPr>
              <a:r>
                <a:rPr lang="en-US" sz="1500">
                  <a:solidFill>
                    <a:srgbClr val="000000"/>
                  </a:solidFill>
                  <a:latin typeface="DM Sans"/>
                </a:rPr>
                <a:t>These models help the developers to provide interactive environments with customized artistic styles to users. This provides a 3D touch to the game and helps to enrich the artist inside every developer.</a:t>
              </a:r>
            </a:p>
            <a:p>
              <a:pPr>
                <a:lnSpc>
                  <a:spcPts val="2340"/>
                </a:lnSpc>
              </a:pPr>
              <a:r>
                <a:rPr lang="en-US" sz="1500">
                  <a:solidFill>
                    <a:srgbClr val="000000"/>
                  </a:solidFill>
                  <a:latin typeface="DM Sans"/>
                </a:rPr>
                <a:t>Much similar to gaming, VR apps help to tell visual stories through their applications, games, films, and more.</a:t>
              </a:r>
            </a:p>
            <a:p>
              <a:pPr>
                <a:lnSpc>
                  <a:spcPts val="2340"/>
                </a:lnSpc>
              </a:pPr>
            </a:p>
          </p:txBody>
        </p:sp>
      </p:grpSp>
      <p:sp>
        <p:nvSpPr>
          <p:cNvPr name="Freeform 25" id="25"/>
          <p:cNvSpPr/>
          <p:nvPr/>
        </p:nvSpPr>
        <p:spPr>
          <a:xfrm flipH="false" flipV="false" rot="0">
            <a:off x="14168395" y="7411489"/>
            <a:ext cx="4119605" cy="2906194"/>
          </a:xfrm>
          <a:custGeom>
            <a:avLst/>
            <a:gdLst/>
            <a:ahLst/>
            <a:cxnLst/>
            <a:rect r="r" b="b" t="t" l="l"/>
            <a:pathLst>
              <a:path h="2906194" w="4119605">
                <a:moveTo>
                  <a:pt x="0" y="0"/>
                </a:moveTo>
                <a:lnTo>
                  <a:pt x="4119605" y="0"/>
                </a:lnTo>
                <a:lnTo>
                  <a:pt x="4119605" y="2906194"/>
                </a:lnTo>
                <a:lnTo>
                  <a:pt x="0" y="290619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6" id="26"/>
          <p:cNvSpPr/>
          <p:nvPr/>
        </p:nvSpPr>
        <p:spPr>
          <a:xfrm flipH="false" flipV="false" rot="0">
            <a:off x="-495854" y="7177840"/>
            <a:ext cx="4046166" cy="3373491"/>
          </a:xfrm>
          <a:custGeom>
            <a:avLst/>
            <a:gdLst/>
            <a:ahLst/>
            <a:cxnLst/>
            <a:rect r="r" b="b" t="t" l="l"/>
            <a:pathLst>
              <a:path h="3373491" w="4046166">
                <a:moveTo>
                  <a:pt x="0" y="0"/>
                </a:moveTo>
                <a:lnTo>
                  <a:pt x="4046166" y="0"/>
                </a:lnTo>
                <a:lnTo>
                  <a:pt x="4046166" y="3373492"/>
                </a:lnTo>
                <a:lnTo>
                  <a:pt x="0" y="3373492"/>
                </a:lnTo>
                <a:lnTo>
                  <a:pt x="0" y="0"/>
                </a:lnTo>
                <a:close/>
              </a:path>
            </a:pathLst>
          </a:custGeom>
          <a:blipFill>
            <a:blip r:embed="rId17"/>
            <a:stretch>
              <a:fillRect l="0" t="0" r="0" b="0"/>
            </a:stretch>
          </a:blipFill>
        </p:spPr>
      </p:sp>
      <p:sp>
        <p:nvSpPr>
          <p:cNvPr name="Freeform 27" id="27"/>
          <p:cNvSpPr/>
          <p:nvPr/>
        </p:nvSpPr>
        <p:spPr>
          <a:xfrm flipH="false" flipV="false" rot="0">
            <a:off x="7816562" y="7952380"/>
            <a:ext cx="7446394" cy="5578026"/>
          </a:xfrm>
          <a:custGeom>
            <a:avLst/>
            <a:gdLst/>
            <a:ahLst/>
            <a:cxnLst/>
            <a:rect r="r" b="b" t="t" l="l"/>
            <a:pathLst>
              <a:path h="5578026" w="7446394">
                <a:moveTo>
                  <a:pt x="0" y="0"/>
                </a:moveTo>
                <a:lnTo>
                  <a:pt x="7446393" y="0"/>
                </a:lnTo>
                <a:lnTo>
                  <a:pt x="7446393" y="5578026"/>
                </a:lnTo>
                <a:lnTo>
                  <a:pt x="0" y="5578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6063759" y="6686522"/>
            <a:ext cx="3439196" cy="3589294"/>
          </a:xfrm>
          <a:custGeom>
            <a:avLst/>
            <a:gdLst/>
            <a:ahLst/>
            <a:cxnLst/>
            <a:rect r="r" b="b" t="t" l="l"/>
            <a:pathLst>
              <a:path h="3589294" w="3439196">
                <a:moveTo>
                  <a:pt x="0" y="0"/>
                </a:moveTo>
                <a:lnTo>
                  <a:pt x="3439196" y="0"/>
                </a:lnTo>
                <a:lnTo>
                  <a:pt x="3439196" y="3589294"/>
                </a:lnTo>
                <a:lnTo>
                  <a:pt x="0" y="35892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9" id="29"/>
          <p:cNvSpPr txBox="true"/>
          <p:nvPr/>
        </p:nvSpPr>
        <p:spPr>
          <a:xfrm rot="0">
            <a:off x="4225792" y="2072213"/>
            <a:ext cx="9538352"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Applications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1690807"/>
            <a:ext cx="7848753" cy="33870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What is Image Style Transfer?</a:t>
            </a:r>
          </a:p>
        </p:txBody>
      </p:sp>
      <p:sp>
        <p:nvSpPr>
          <p:cNvPr name="TextBox 5" id="5"/>
          <p:cNvSpPr txBox="true"/>
          <p:nvPr/>
        </p:nvSpPr>
        <p:spPr>
          <a:xfrm rot="0">
            <a:off x="1575541" y="5516047"/>
            <a:ext cx="7707571" cy="4514851"/>
          </a:xfrm>
          <a:prstGeom prst="rect">
            <a:avLst/>
          </a:prstGeom>
        </p:spPr>
        <p:txBody>
          <a:bodyPr anchor="t" rtlCol="false" tIns="0" lIns="0" bIns="0" rIns="0">
            <a:spAutoFit/>
          </a:bodyPr>
          <a:lstStyle/>
          <a:p>
            <a:pPr>
              <a:lnSpc>
                <a:spcPts val="3104"/>
              </a:lnSpc>
            </a:pPr>
            <a:r>
              <a:rPr lang="en-US" sz="2299" spc="137">
                <a:solidFill>
                  <a:srgbClr val="000000"/>
                </a:solidFill>
                <a:latin typeface="DM Sans"/>
              </a:rPr>
              <a:t>Style Transfer is the technique of blending style from one image into another image keeping its content intact. The only change is the style configurations of the image to give an artistic touch to your image.</a:t>
            </a:r>
          </a:p>
          <a:p>
            <a:pPr>
              <a:lnSpc>
                <a:spcPts val="3104"/>
              </a:lnSpc>
            </a:pPr>
            <a:r>
              <a:rPr lang="en-US" sz="2299" spc="137">
                <a:solidFill>
                  <a:srgbClr val="000000"/>
                </a:solidFill>
                <a:latin typeface="DM Sans"/>
              </a:rPr>
              <a:t>The content image describes the layout or the sketch and Style being the painting or the colors. It is an application of Computer Vision related to image processing techniques and Deep Convolutional Neural Networks.</a:t>
            </a:r>
          </a:p>
          <a:p>
            <a:pPr marL="0" indent="0" lvl="0">
              <a:lnSpc>
                <a:spcPts val="4994"/>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1261827"/>
            <a:ext cx="5038071" cy="3559266"/>
            <a:chOff x="0" y="0"/>
            <a:chExt cx="1048738" cy="740906"/>
          </a:xfrm>
        </p:grpSpPr>
        <p:sp>
          <p:nvSpPr>
            <p:cNvPr name="Freeform 4" id="4"/>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5370657"/>
            <a:ext cx="5038071" cy="3559266"/>
            <a:chOff x="0" y="0"/>
            <a:chExt cx="1048738" cy="740906"/>
          </a:xfrm>
        </p:grpSpPr>
        <p:sp>
          <p:nvSpPr>
            <p:cNvPr name="Freeform 7" id="7"/>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92531" y="1261827"/>
            <a:ext cx="5038071" cy="3559266"/>
            <a:chOff x="0" y="0"/>
            <a:chExt cx="1048738" cy="740906"/>
          </a:xfrm>
        </p:grpSpPr>
        <p:sp>
          <p:nvSpPr>
            <p:cNvPr name="Freeform 10" id="10"/>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1" id="11"/>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92531" y="5370657"/>
            <a:ext cx="5038071" cy="3559266"/>
            <a:chOff x="0" y="0"/>
            <a:chExt cx="1048738" cy="740906"/>
          </a:xfrm>
        </p:grpSpPr>
        <p:sp>
          <p:nvSpPr>
            <p:cNvPr name="Freeform 13" id="13"/>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4" id="14"/>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1261827"/>
            <a:ext cx="5038071" cy="668736"/>
            <a:chOff x="0" y="0"/>
            <a:chExt cx="1048738" cy="139206"/>
          </a:xfrm>
        </p:grpSpPr>
        <p:sp>
          <p:nvSpPr>
            <p:cNvPr name="Freeform 16" id="16"/>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700" y="5370657"/>
            <a:ext cx="5038071" cy="668736"/>
            <a:chOff x="0" y="0"/>
            <a:chExt cx="1048738" cy="139206"/>
          </a:xfrm>
        </p:grpSpPr>
        <p:sp>
          <p:nvSpPr>
            <p:cNvPr name="Freeform 19" id="19"/>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92531" y="1261827"/>
            <a:ext cx="5038071" cy="668736"/>
            <a:chOff x="0" y="0"/>
            <a:chExt cx="1048738" cy="139206"/>
          </a:xfrm>
        </p:grpSpPr>
        <p:sp>
          <p:nvSpPr>
            <p:cNvPr name="Freeform 22" id="22"/>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3" id="23"/>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692531" y="5370657"/>
            <a:ext cx="5038071" cy="668736"/>
            <a:chOff x="0" y="0"/>
            <a:chExt cx="1048738" cy="139206"/>
          </a:xfrm>
        </p:grpSpPr>
        <p:sp>
          <p:nvSpPr>
            <p:cNvPr name="Freeform 25" id="25"/>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6" id="26"/>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345712" y="1452532"/>
            <a:ext cx="4137951"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Automatic Feature Extraction:</a:t>
            </a:r>
          </a:p>
        </p:txBody>
      </p:sp>
      <p:sp>
        <p:nvSpPr>
          <p:cNvPr name="TextBox 28" id="28"/>
          <p:cNvSpPr txBox="true"/>
          <p:nvPr/>
        </p:nvSpPr>
        <p:spPr>
          <a:xfrm rot="0">
            <a:off x="7062826" y="1452532"/>
            <a:ext cx="3739422"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End-to-End Learning</a:t>
            </a:r>
          </a:p>
        </p:txBody>
      </p:sp>
      <p:sp>
        <p:nvSpPr>
          <p:cNvPr name="TextBox 29" id="29"/>
          <p:cNvSpPr txBox="true"/>
          <p:nvPr/>
        </p:nvSpPr>
        <p:spPr>
          <a:xfrm rot="0">
            <a:off x="1345712" y="5554049"/>
            <a:ext cx="4137951"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Transfer Learning</a:t>
            </a:r>
          </a:p>
        </p:txBody>
      </p:sp>
      <p:sp>
        <p:nvSpPr>
          <p:cNvPr name="TextBox 30" id="30"/>
          <p:cNvSpPr txBox="true"/>
          <p:nvPr/>
        </p:nvSpPr>
        <p:spPr>
          <a:xfrm rot="0">
            <a:off x="7062826" y="5554049"/>
            <a:ext cx="3558025"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Real-Time Processing</a:t>
            </a:r>
          </a:p>
        </p:txBody>
      </p:sp>
      <p:sp>
        <p:nvSpPr>
          <p:cNvPr name="TextBox 31" id="31"/>
          <p:cNvSpPr txBox="true"/>
          <p:nvPr/>
        </p:nvSpPr>
        <p:spPr>
          <a:xfrm rot="0">
            <a:off x="1345712" y="2302038"/>
            <a:ext cx="4137951" cy="2131695"/>
          </a:xfrm>
          <a:prstGeom prst="rect">
            <a:avLst/>
          </a:prstGeom>
        </p:spPr>
        <p:txBody>
          <a:bodyPr anchor="t" rtlCol="false" tIns="0" lIns="0" bIns="0" rIns="0">
            <a:spAutoFit/>
          </a:bodyPr>
          <a:lstStyle/>
          <a:p>
            <a:pPr marL="0" indent="0" lvl="0">
              <a:lnSpc>
                <a:spcPts val="2160"/>
              </a:lnSpc>
              <a:spcBef>
                <a:spcPct val="0"/>
              </a:spcBef>
            </a:pPr>
            <a:r>
              <a:rPr lang="en-US" sz="1600" spc="96">
                <a:solidFill>
                  <a:srgbClr val="000000"/>
                </a:solidFill>
                <a:latin typeface="DM Sans"/>
              </a:rPr>
              <a:t> Deep learning, especially CNNs, can automatically extract intricate features from images without the need for manual feature engineering. This capability is essential for capturing both content and style representations effectively in image style transfer tasks.</a:t>
            </a:r>
          </a:p>
        </p:txBody>
      </p:sp>
      <p:sp>
        <p:nvSpPr>
          <p:cNvPr name="TextBox 32" id="32"/>
          <p:cNvSpPr txBox="true"/>
          <p:nvPr/>
        </p:nvSpPr>
        <p:spPr>
          <a:xfrm rot="0">
            <a:off x="7062826" y="2302038"/>
            <a:ext cx="4137951" cy="1864995"/>
          </a:xfrm>
          <a:prstGeom prst="rect">
            <a:avLst/>
          </a:prstGeom>
        </p:spPr>
        <p:txBody>
          <a:bodyPr anchor="t" rtlCol="false" tIns="0" lIns="0" bIns="0" rIns="0">
            <a:spAutoFit/>
          </a:bodyPr>
          <a:lstStyle/>
          <a:p>
            <a:pPr marL="0" indent="0" lvl="0">
              <a:lnSpc>
                <a:spcPts val="2160"/>
              </a:lnSpc>
              <a:spcBef>
                <a:spcPct val="0"/>
              </a:spcBef>
            </a:pPr>
            <a:r>
              <a:rPr lang="en-US" sz="1600" spc="96">
                <a:solidFill>
                  <a:srgbClr val="000000"/>
                </a:solidFill>
                <a:latin typeface="DM Sans"/>
              </a:rPr>
              <a:t>Deep learning enables end-to-end learning, where the model learns to perform style transfer directly from raw image data. This holistic approach eliminates the need for intermediate processing steps, resulting in more streamlined and efficient workflows.</a:t>
            </a:r>
          </a:p>
        </p:txBody>
      </p:sp>
      <p:sp>
        <p:nvSpPr>
          <p:cNvPr name="TextBox 33" id="33"/>
          <p:cNvSpPr txBox="true"/>
          <p:nvPr/>
        </p:nvSpPr>
        <p:spPr>
          <a:xfrm rot="0">
            <a:off x="7062826" y="6333190"/>
            <a:ext cx="4137951" cy="2131695"/>
          </a:xfrm>
          <a:prstGeom prst="rect">
            <a:avLst/>
          </a:prstGeom>
        </p:spPr>
        <p:txBody>
          <a:bodyPr anchor="t" rtlCol="false" tIns="0" lIns="0" bIns="0" rIns="0">
            <a:spAutoFit/>
          </a:bodyPr>
          <a:lstStyle/>
          <a:p>
            <a:pPr marL="0" indent="0" lvl="0">
              <a:lnSpc>
                <a:spcPts val="2160"/>
              </a:lnSpc>
              <a:spcBef>
                <a:spcPct val="0"/>
              </a:spcBef>
            </a:pPr>
            <a:r>
              <a:rPr lang="en-US" sz="1600" spc="96">
                <a:solidFill>
                  <a:srgbClr val="000000"/>
                </a:solidFill>
                <a:latin typeface="DM Sans"/>
              </a:rPr>
              <a:t>With advancements in hardware acceleration and optimization techniques, deep learning models, including CNNs, can achieve real-time performance for style transfer tasks. This capability enables interactive applications and seamless integration into production pipelines.</a:t>
            </a:r>
          </a:p>
        </p:txBody>
      </p:sp>
      <p:sp>
        <p:nvSpPr>
          <p:cNvPr name="TextBox 34" id="34"/>
          <p:cNvSpPr txBox="true"/>
          <p:nvPr/>
        </p:nvSpPr>
        <p:spPr>
          <a:xfrm rot="0">
            <a:off x="1345712" y="6333190"/>
            <a:ext cx="4137951" cy="2398395"/>
          </a:xfrm>
          <a:prstGeom prst="rect">
            <a:avLst/>
          </a:prstGeom>
        </p:spPr>
        <p:txBody>
          <a:bodyPr anchor="t" rtlCol="false" tIns="0" lIns="0" bIns="0" rIns="0">
            <a:spAutoFit/>
          </a:bodyPr>
          <a:lstStyle/>
          <a:p>
            <a:pPr marL="0" indent="0" lvl="0">
              <a:lnSpc>
                <a:spcPts val="2160"/>
              </a:lnSpc>
              <a:spcBef>
                <a:spcPct val="0"/>
              </a:spcBef>
            </a:pPr>
            <a:r>
              <a:rPr lang="en-US" sz="1600" spc="96">
                <a:solidFill>
                  <a:srgbClr val="000000"/>
                </a:solidFill>
                <a:latin typeface="DM Sans"/>
              </a:rPr>
              <a:t>Deep learning facilitates transfer learning, where pre-trained models can be leveraged to bootstrap the style transfer process. By starting with models pre-trained on large-scale image datasets, such as ImageNet, practitioners can expedite training and improve performance on style transfer tasks with limited data.</a:t>
            </a:r>
          </a:p>
        </p:txBody>
      </p:sp>
      <p:sp>
        <p:nvSpPr>
          <p:cNvPr name="Freeform 35" id="35"/>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6" id="36"/>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7" id="37"/>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8" id="38"/>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9" id="39"/>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40" id="40"/>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41" id="41"/>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42" id="42"/>
          <p:cNvSpPr txBox="true"/>
          <p:nvPr/>
        </p:nvSpPr>
        <p:spPr>
          <a:xfrm rot="0">
            <a:off x="12021182" y="3482992"/>
            <a:ext cx="6135601" cy="3530565"/>
          </a:xfrm>
          <a:prstGeom prst="rect">
            <a:avLst/>
          </a:prstGeom>
        </p:spPr>
        <p:txBody>
          <a:bodyPr anchor="t" rtlCol="false" tIns="0" lIns="0" bIns="0" rIns="0">
            <a:spAutoFit/>
          </a:bodyPr>
          <a:lstStyle/>
          <a:p>
            <a:pPr>
              <a:lnSpc>
                <a:spcPts val="9126"/>
              </a:lnSpc>
            </a:pPr>
            <a:r>
              <a:rPr lang="en-US" sz="9408">
                <a:solidFill>
                  <a:srgbClr val="000000"/>
                </a:solidFill>
                <a:latin typeface="DM Sans Bold"/>
              </a:rPr>
              <a:t>Why Deep Learning &amp; CNN?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256115" y="2674748"/>
            <a:ext cx="7912621" cy="4457443"/>
          </a:xfrm>
          <a:custGeom>
            <a:avLst/>
            <a:gdLst/>
            <a:ahLst/>
            <a:cxnLst/>
            <a:rect r="r" b="b" t="t" l="l"/>
            <a:pathLst>
              <a:path h="4457443" w="7912621">
                <a:moveTo>
                  <a:pt x="0" y="0"/>
                </a:moveTo>
                <a:lnTo>
                  <a:pt x="7912621" y="0"/>
                </a:lnTo>
                <a:lnTo>
                  <a:pt x="7912621" y="4457444"/>
                </a:lnTo>
                <a:lnTo>
                  <a:pt x="0" y="4457444"/>
                </a:lnTo>
                <a:lnTo>
                  <a:pt x="0" y="0"/>
                </a:lnTo>
                <a:close/>
              </a:path>
            </a:pathLst>
          </a:custGeom>
          <a:blipFill>
            <a:blip r:embed="rId3"/>
            <a:stretch>
              <a:fillRect l="0" t="0" r="0" b="0"/>
            </a:stretch>
          </a:blipFill>
        </p:spPr>
      </p:sp>
      <p:sp>
        <p:nvSpPr>
          <p:cNvPr name="TextBox 4" id="4"/>
          <p:cNvSpPr txBox="true"/>
          <p:nvPr/>
        </p:nvSpPr>
        <p:spPr>
          <a:xfrm rot="0">
            <a:off x="771525" y="190500"/>
            <a:ext cx="8751165"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Neural Style Transfer</a:t>
            </a:r>
          </a:p>
        </p:txBody>
      </p:sp>
      <p:sp>
        <p:nvSpPr>
          <p:cNvPr name="TextBox 5" id="5"/>
          <p:cNvSpPr txBox="true"/>
          <p:nvPr/>
        </p:nvSpPr>
        <p:spPr>
          <a:xfrm rot="0">
            <a:off x="552450" y="2874516"/>
            <a:ext cx="9227415" cy="6843501"/>
          </a:xfrm>
          <a:prstGeom prst="rect">
            <a:avLst/>
          </a:prstGeom>
        </p:spPr>
        <p:txBody>
          <a:bodyPr anchor="t" rtlCol="false" tIns="0" lIns="0" bIns="0" rIns="0">
            <a:spAutoFit/>
          </a:bodyPr>
          <a:lstStyle/>
          <a:p>
            <a:pPr marL="488176" indent="-244088" lvl="1">
              <a:lnSpc>
                <a:spcPts val="3052"/>
              </a:lnSpc>
              <a:buFont typeface="Arial"/>
              <a:buChar char="•"/>
            </a:pPr>
            <a:r>
              <a:rPr lang="en-US" sz="2261" spc="135">
                <a:solidFill>
                  <a:srgbClr val="000000"/>
                </a:solidFill>
                <a:latin typeface="DM Sans"/>
              </a:rPr>
              <a:t>Training a style transfer model requires two networks: a pre-trained feature extractor and a transfer network. </a:t>
            </a:r>
            <a:r>
              <a:rPr lang="en-US" sz="2261" spc="135">
                <a:solidFill>
                  <a:srgbClr val="000000"/>
                </a:solidFill>
                <a:latin typeface="DM Sans"/>
              </a:rPr>
              <a:t>NST uses a pre-trained model trained on ImageNet- VGG in TensorFlow.</a:t>
            </a:r>
          </a:p>
          <a:p>
            <a:pPr marL="488176" indent="-244088" lvl="1">
              <a:lnSpc>
                <a:spcPts val="3052"/>
              </a:lnSpc>
              <a:buFont typeface="Arial"/>
              <a:buChar char="•"/>
            </a:pPr>
            <a:r>
              <a:rPr lang="en-US" sz="2261" spc="135">
                <a:solidFill>
                  <a:srgbClr val="000000"/>
                </a:solidFill>
                <a:latin typeface="DM Sans"/>
              </a:rPr>
              <a:t>Images themselves make no sense to the model. These have to be converted into raw pixels and given to the model to transform it into a set of features, which is what Convolutional Neural Networks are responsible for.</a:t>
            </a:r>
          </a:p>
          <a:p>
            <a:pPr marL="488176" indent="-244088" lvl="1">
              <a:lnSpc>
                <a:spcPts val="3052"/>
              </a:lnSpc>
              <a:buFont typeface="Arial"/>
              <a:buChar char="•"/>
            </a:pPr>
            <a:r>
              <a:rPr lang="en-US" sz="2261" spc="135">
                <a:solidFill>
                  <a:srgbClr val="000000"/>
                </a:solidFill>
                <a:latin typeface="DM Sans"/>
              </a:rPr>
              <a:t>Thus, somewhere in between the layers, where the image is fed into the model, and the layer, which gives the output, the model serves as a complex feature extractor. All we need to leverage from the model is its intermediate layers, and then use them to describe the content and style of the input images.</a:t>
            </a:r>
          </a:p>
          <a:p>
            <a:pPr marL="488176" indent="-244088" lvl="1">
              <a:lnSpc>
                <a:spcPts val="3052"/>
              </a:lnSpc>
              <a:buFont typeface="Arial"/>
              <a:buChar char="•"/>
            </a:pPr>
            <a:r>
              <a:rPr lang="en-US" sz="2261" spc="135">
                <a:solidFill>
                  <a:srgbClr val="000000"/>
                </a:solidFill>
                <a:latin typeface="DM Sans"/>
              </a:rPr>
              <a:t>The input image is transformed into representations that have more information about the content of the image, rather than the detailed pixel value.</a:t>
            </a:r>
          </a:p>
          <a:p>
            <a:pPr>
              <a:lnSpc>
                <a:spcPts val="305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4888724" y="0"/>
            <a:ext cx="8403629" cy="10349421"/>
          </a:xfrm>
          <a:custGeom>
            <a:avLst/>
            <a:gdLst/>
            <a:ahLst/>
            <a:cxnLst/>
            <a:rect r="r" b="b" t="t" l="l"/>
            <a:pathLst>
              <a:path h="10349421" w="8403629">
                <a:moveTo>
                  <a:pt x="0" y="0"/>
                </a:moveTo>
                <a:lnTo>
                  <a:pt x="8403629" y="0"/>
                </a:lnTo>
                <a:lnTo>
                  <a:pt x="8403629" y="10349421"/>
                </a:lnTo>
                <a:lnTo>
                  <a:pt x="0" y="10349421"/>
                </a:lnTo>
                <a:lnTo>
                  <a:pt x="0" y="0"/>
                </a:lnTo>
                <a:close/>
              </a:path>
            </a:pathLst>
          </a:custGeom>
          <a:blipFill>
            <a:blip r:embed="rId29"/>
            <a:stretch>
              <a:fillRect l="0" t="-4120" r="0" b="-783"/>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3913914"/>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690095" y="3662886"/>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3662886"/>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043558" y="3662886"/>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4458570" y="3685839"/>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2227066" y="5581721"/>
            <a:ext cx="2646492" cy="4122420"/>
          </a:xfrm>
          <a:prstGeom prst="rect">
            <a:avLst/>
          </a:prstGeom>
        </p:spPr>
        <p:txBody>
          <a:bodyPr anchor="t" rtlCol="false" tIns="0" lIns="0" bIns="0" rIns="0">
            <a:spAutoFit/>
          </a:bodyPr>
          <a:lstStyle/>
          <a:p>
            <a:pPr>
              <a:lnSpc>
                <a:spcPts val="2340"/>
              </a:lnSpc>
            </a:pPr>
            <a:r>
              <a:rPr lang="en-US" sz="1500">
                <a:solidFill>
                  <a:srgbClr val="000000"/>
                </a:solidFill>
                <a:latin typeface="DM Sans"/>
              </a:rPr>
              <a:t>Gath</a:t>
            </a:r>
            <a:r>
              <a:rPr lang="en-US" sz="1500">
                <a:solidFill>
                  <a:srgbClr val="000000"/>
                </a:solidFill>
                <a:latin typeface="DM Sans"/>
              </a:rPr>
              <a:t>er a diverse dataset of content and style images. The content images represent the target scenes or subjects, while the style images depict the desired artistic styles.</a:t>
            </a:r>
          </a:p>
          <a:p>
            <a:pPr>
              <a:lnSpc>
                <a:spcPts val="2340"/>
              </a:lnSpc>
            </a:pPr>
            <a:r>
              <a:rPr lang="en-US" sz="1500">
                <a:solidFill>
                  <a:srgbClr val="000000"/>
                </a:solidFill>
                <a:latin typeface="DM Sans"/>
              </a:rPr>
              <a:t>Preprocess the images to ensure consistency in size, aspect ratio, and color space. Common preprocessing steps may include resizing, normalization, and color adjustments.</a:t>
            </a:r>
          </a:p>
          <a:p>
            <a:pPr>
              <a:lnSpc>
                <a:spcPts val="2340"/>
              </a:lnSpc>
            </a:pPr>
          </a:p>
        </p:txBody>
      </p:sp>
      <p:sp>
        <p:nvSpPr>
          <p:cNvPr name="TextBox 17" id="17"/>
          <p:cNvSpPr txBox="true"/>
          <p:nvPr/>
        </p:nvSpPr>
        <p:spPr>
          <a:xfrm rot="0">
            <a:off x="9072188" y="5581721"/>
            <a:ext cx="4912956" cy="4122420"/>
          </a:xfrm>
          <a:prstGeom prst="rect">
            <a:avLst/>
          </a:prstGeom>
        </p:spPr>
        <p:txBody>
          <a:bodyPr anchor="t" rtlCol="false" tIns="0" lIns="0" bIns="0" rIns="0">
            <a:spAutoFit/>
          </a:bodyPr>
          <a:lstStyle/>
          <a:p>
            <a:pPr>
              <a:lnSpc>
                <a:spcPts val="2340"/>
              </a:lnSpc>
            </a:pPr>
            <a:r>
              <a:rPr lang="en-US" sz="1500">
                <a:solidFill>
                  <a:srgbClr val="000000"/>
                </a:solidFill>
                <a:latin typeface="DM Sans"/>
              </a:rPr>
              <a:t>D</a:t>
            </a:r>
            <a:r>
              <a:rPr lang="en-US" sz="1500">
                <a:solidFill>
                  <a:srgbClr val="000000"/>
                </a:solidFill>
                <a:latin typeface="DM Sans"/>
              </a:rPr>
              <a:t>efine loss functions that capture both content and style similarities between the input and output images.</a:t>
            </a:r>
          </a:p>
          <a:p>
            <a:pPr>
              <a:lnSpc>
                <a:spcPts val="2340"/>
              </a:lnSpc>
            </a:pPr>
            <a:r>
              <a:rPr lang="en-US" sz="1500">
                <a:solidFill>
                  <a:srgbClr val="000000"/>
                </a:solidFill>
                <a:latin typeface="DM Sans Bold"/>
              </a:rPr>
              <a:t>Content loss</a:t>
            </a:r>
          </a:p>
          <a:p>
            <a:pPr>
              <a:lnSpc>
                <a:spcPts val="2340"/>
              </a:lnSpc>
            </a:pPr>
            <a:r>
              <a:rPr lang="en-US" sz="1500">
                <a:solidFill>
                  <a:srgbClr val="000000"/>
                </a:solidFill>
                <a:latin typeface="DM Sans"/>
              </a:rPr>
              <a:t>It helps to establish similarities between the content image and the generated image.</a:t>
            </a:r>
          </a:p>
          <a:p>
            <a:pPr>
              <a:lnSpc>
                <a:spcPts val="2340"/>
              </a:lnSpc>
            </a:pPr>
            <a:r>
              <a:rPr lang="en-US" sz="1500">
                <a:solidFill>
                  <a:srgbClr val="000000"/>
                </a:solidFill>
                <a:latin typeface="DM Sans Bold"/>
              </a:rPr>
              <a:t>Style loss</a:t>
            </a:r>
          </a:p>
          <a:p>
            <a:pPr>
              <a:lnSpc>
                <a:spcPts val="2340"/>
              </a:lnSpc>
            </a:pPr>
            <a:r>
              <a:rPr lang="en-US" sz="1500">
                <a:solidFill>
                  <a:srgbClr val="000000"/>
                </a:solidFill>
                <a:latin typeface="DM Sans"/>
              </a:rPr>
              <a:t>Gram matrix is a way to interpret style information in an image as it shows the overall distribution of features in a given layer. It is measured as the amount of correlation present between features maps in a given layer.</a:t>
            </a:r>
          </a:p>
          <a:p>
            <a:pPr>
              <a:lnSpc>
                <a:spcPts val="2340"/>
              </a:lnSpc>
            </a:pPr>
            <a:r>
              <a:rPr lang="en-US" sz="1500">
                <a:solidFill>
                  <a:srgbClr val="000000"/>
                </a:solidFill>
                <a:latin typeface="DM Sans"/>
              </a:rPr>
              <a:t>Set up the training pipeline, including data loading, model training, and evaluation.</a:t>
            </a:r>
          </a:p>
          <a:p>
            <a:pPr>
              <a:lnSpc>
                <a:spcPts val="2340"/>
              </a:lnSpc>
            </a:pPr>
          </a:p>
        </p:txBody>
      </p:sp>
      <p:sp>
        <p:nvSpPr>
          <p:cNvPr name="TextBox 18" id="18"/>
          <p:cNvSpPr txBox="true"/>
          <p:nvPr/>
        </p:nvSpPr>
        <p:spPr>
          <a:xfrm rot="0">
            <a:off x="14394312" y="5581721"/>
            <a:ext cx="2864988" cy="3827145"/>
          </a:xfrm>
          <a:prstGeom prst="rect">
            <a:avLst/>
          </a:prstGeom>
        </p:spPr>
        <p:txBody>
          <a:bodyPr anchor="t" rtlCol="false" tIns="0" lIns="0" bIns="0" rIns="0">
            <a:spAutoFit/>
          </a:bodyPr>
          <a:lstStyle/>
          <a:p>
            <a:pPr>
              <a:lnSpc>
                <a:spcPts val="2340"/>
              </a:lnSpc>
            </a:pPr>
            <a:r>
              <a:rPr lang="en-US" sz="1500">
                <a:solidFill>
                  <a:srgbClr val="000000"/>
                </a:solidFill>
                <a:latin typeface="DM Sans"/>
              </a:rPr>
              <a:t>The model underwent thorough evaluation on the validation set, using metrics like perceptual similarity and content/style reconstruction loss. Qualitative analysis included visual inspection and user feedback. The assessment validated the model's ability to generalize to new content and style combinations, showing promise for diverse real-world applications.</a:t>
            </a:r>
          </a:p>
        </p:txBody>
      </p:sp>
      <p:sp>
        <p:nvSpPr>
          <p:cNvPr name="Freeform 19" id="19"/>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2" id="22"/>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3" id="23"/>
          <p:cNvSpPr/>
          <p:nvPr/>
        </p:nvSpPr>
        <p:spPr>
          <a:xfrm flipH="false" flipV="false" rot="0">
            <a:off x="8268168" y="-3173770"/>
            <a:ext cx="6002685" cy="4496557"/>
          </a:xfrm>
          <a:custGeom>
            <a:avLst/>
            <a:gdLst/>
            <a:ahLst/>
            <a:cxnLst/>
            <a:rect r="r" b="b" t="t" l="l"/>
            <a:pathLst>
              <a:path h="4496557" w="6002685">
                <a:moveTo>
                  <a:pt x="0" y="0"/>
                </a:moveTo>
                <a:lnTo>
                  <a:pt x="6002686" y="0"/>
                </a:lnTo>
                <a:lnTo>
                  <a:pt x="6002686" y="4496557"/>
                </a:lnTo>
                <a:lnTo>
                  <a:pt x="0" y="44965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4" id="24"/>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5" id="25"/>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6" id="26"/>
          <p:cNvSpPr/>
          <p:nvPr/>
        </p:nvSpPr>
        <p:spPr>
          <a:xfrm flipH="false" flipV="false" rot="0">
            <a:off x="14736599" y="172967"/>
            <a:ext cx="3317792" cy="3317792"/>
          </a:xfrm>
          <a:custGeom>
            <a:avLst/>
            <a:gdLst/>
            <a:ahLst/>
            <a:cxnLst/>
            <a:rect r="r" b="b" t="t" l="l"/>
            <a:pathLst>
              <a:path h="3317792" w="3317792">
                <a:moveTo>
                  <a:pt x="0" y="0"/>
                </a:moveTo>
                <a:lnTo>
                  <a:pt x="3317791" y="0"/>
                </a:lnTo>
                <a:lnTo>
                  <a:pt x="3317791" y="3317791"/>
                </a:lnTo>
                <a:lnTo>
                  <a:pt x="0" y="331779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7" id="27"/>
          <p:cNvSpPr txBox="true"/>
          <p:nvPr/>
        </p:nvSpPr>
        <p:spPr>
          <a:xfrm rot="0">
            <a:off x="4732501" y="1513287"/>
            <a:ext cx="8822997"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Methodology</a:t>
            </a:r>
          </a:p>
        </p:txBody>
      </p:sp>
      <p:sp>
        <p:nvSpPr>
          <p:cNvPr name="TextBox 28" id="28"/>
          <p:cNvSpPr txBox="true"/>
          <p:nvPr/>
        </p:nvSpPr>
        <p:spPr>
          <a:xfrm rot="0">
            <a:off x="2227066" y="4252512"/>
            <a:ext cx="2197323" cy="1161415"/>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01</a:t>
            </a:r>
          </a:p>
          <a:p>
            <a:pPr>
              <a:lnSpc>
                <a:spcPts val="2060"/>
              </a:lnSpc>
            </a:pPr>
            <a:r>
              <a:rPr lang="en-US" sz="2000">
                <a:solidFill>
                  <a:srgbClr val="000000"/>
                </a:solidFill>
                <a:latin typeface="DM Sans Bold"/>
              </a:rPr>
              <a:t>Data collection &amp; Pre-processing</a:t>
            </a:r>
          </a:p>
        </p:txBody>
      </p:sp>
      <p:sp>
        <p:nvSpPr>
          <p:cNvPr name="TextBox 29" id="29"/>
          <p:cNvSpPr txBox="true"/>
          <p:nvPr/>
        </p:nvSpPr>
        <p:spPr>
          <a:xfrm rot="0">
            <a:off x="5680699" y="4252512"/>
            <a:ext cx="2197323" cy="1161415"/>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02</a:t>
            </a:r>
          </a:p>
          <a:p>
            <a:pPr>
              <a:lnSpc>
                <a:spcPts val="2060"/>
              </a:lnSpc>
            </a:pPr>
            <a:r>
              <a:rPr lang="en-US" sz="2000">
                <a:solidFill>
                  <a:srgbClr val="000000"/>
                </a:solidFill>
                <a:latin typeface="DM Sans Bold"/>
              </a:rPr>
              <a:t>Model &amp; Architecture</a:t>
            </a:r>
          </a:p>
        </p:txBody>
      </p:sp>
      <p:sp>
        <p:nvSpPr>
          <p:cNvPr name="TextBox 30" id="30"/>
          <p:cNvSpPr txBox="true"/>
          <p:nvPr/>
        </p:nvSpPr>
        <p:spPr>
          <a:xfrm rot="0">
            <a:off x="5680699" y="5581721"/>
            <a:ext cx="2732862" cy="4122420"/>
          </a:xfrm>
          <a:prstGeom prst="rect">
            <a:avLst/>
          </a:prstGeom>
        </p:spPr>
        <p:txBody>
          <a:bodyPr anchor="t" rtlCol="false" tIns="0" lIns="0" bIns="0" rIns="0">
            <a:spAutoFit/>
          </a:bodyPr>
          <a:lstStyle/>
          <a:p>
            <a:pPr>
              <a:lnSpc>
                <a:spcPts val="2340"/>
              </a:lnSpc>
            </a:pPr>
            <a:r>
              <a:rPr lang="en-US" sz="1500">
                <a:solidFill>
                  <a:srgbClr val="000000"/>
                </a:solidFill>
                <a:latin typeface="DM Sans"/>
              </a:rPr>
              <a:t>We are using</a:t>
            </a:r>
            <a:r>
              <a:rPr lang="en-US" sz="1500">
                <a:solidFill>
                  <a:srgbClr val="000000"/>
                </a:solidFill>
                <a:latin typeface="DM Sans"/>
              </a:rPr>
              <a:t> suitable deep learning architecture for image style transfer called  </a:t>
            </a:r>
            <a:r>
              <a:rPr lang="en-US" sz="1500">
                <a:solidFill>
                  <a:srgbClr val="000000"/>
                </a:solidFill>
                <a:latin typeface="DM Sans Bold"/>
              </a:rPr>
              <a:t>VGG</a:t>
            </a:r>
            <a:r>
              <a:rPr lang="en-US" sz="1500">
                <a:solidFill>
                  <a:srgbClr val="000000"/>
                </a:solidFill>
                <a:latin typeface="DM Sans"/>
              </a:rPr>
              <a:t> .</a:t>
            </a:r>
          </a:p>
          <a:p>
            <a:pPr>
              <a:lnSpc>
                <a:spcPts val="2340"/>
              </a:lnSpc>
            </a:pPr>
            <a:r>
              <a:rPr lang="en-US" sz="1500">
                <a:solidFill>
                  <a:srgbClr val="000000"/>
                </a:solidFill>
                <a:latin typeface="DM Sans"/>
              </a:rPr>
              <a:t>Design the architecture for the style transfer model, incorporating components for feature extraction, content representation, and style transfer operations.</a:t>
            </a:r>
          </a:p>
          <a:p>
            <a:pPr>
              <a:lnSpc>
                <a:spcPts val="2340"/>
              </a:lnSpc>
            </a:pPr>
            <a:r>
              <a:rPr lang="en-US" sz="1500">
                <a:solidFill>
                  <a:srgbClr val="000000"/>
                </a:solidFill>
                <a:latin typeface="DM Sans"/>
              </a:rPr>
              <a:t>Experiment with different  hyperparameters to optimize performance and achieve desired style transfer results.</a:t>
            </a:r>
          </a:p>
          <a:p>
            <a:pPr>
              <a:lnSpc>
                <a:spcPts val="2340"/>
              </a:lnSpc>
            </a:pPr>
          </a:p>
        </p:txBody>
      </p:sp>
      <p:sp>
        <p:nvSpPr>
          <p:cNvPr name="TextBox 31" id="31"/>
          <p:cNvSpPr txBox="true"/>
          <p:nvPr/>
        </p:nvSpPr>
        <p:spPr>
          <a:xfrm rot="0">
            <a:off x="9072188" y="4252512"/>
            <a:ext cx="2197323" cy="1161415"/>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03</a:t>
            </a:r>
          </a:p>
          <a:p>
            <a:pPr>
              <a:lnSpc>
                <a:spcPts val="2060"/>
              </a:lnSpc>
            </a:pPr>
            <a:r>
              <a:rPr lang="en-US" sz="2000">
                <a:solidFill>
                  <a:srgbClr val="000000"/>
                </a:solidFill>
                <a:latin typeface="DM Sans Bold"/>
              </a:rPr>
              <a:t>Training and Optimization</a:t>
            </a:r>
          </a:p>
        </p:txBody>
      </p:sp>
      <p:sp>
        <p:nvSpPr>
          <p:cNvPr name="TextBox 32" id="32"/>
          <p:cNvSpPr txBox="true"/>
          <p:nvPr/>
        </p:nvSpPr>
        <p:spPr>
          <a:xfrm rot="0">
            <a:off x="14458570" y="4252512"/>
            <a:ext cx="2197323" cy="1161415"/>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04</a:t>
            </a:r>
          </a:p>
          <a:p>
            <a:pPr>
              <a:lnSpc>
                <a:spcPts val="2060"/>
              </a:lnSpc>
            </a:pPr>
            <a:r>
              <a:rPr lang="en-US" sz="2000">
                <a:solidFill>
                  <a:srgbClr val="000000"/>
                </a:solidFill>
                <a:latin typeface="DM Sans Bold"/>
              </a:rPr>
              <a:t>Model evaluation &amp; validation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857087"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1219200"/>
            <a:ext cx="8092094"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Tech Stack</a:t>
            </a:r>
          </a:p>
        </p:txBody>
      </p:sp>
      <p:sp>
        <p:nvSpPr>
          <p:cNvPr name="TextBox 6" id="6"/>
          <p:cNvSpPr txBox="true"/>
          <p:nvPr/>
        </p:nvSpPr>
        <p:spPr>
          <a:xfrm rot="0">
            <a:off x="1028700" y="2730314"/>
            <a:ext cx="8955607" cy="4455341"/>
          </a:xfrm>
          <a:prstGeom prst="rect">
            <a:avLst/>
          </a:prstGeom>
        </p:spPr>
        <p:txBody>
          <a:bodyPr anchor="t" rtlCol="false" tIns="0" lIns="0" bIns="0" rIns="0">
            <a:spAutoFit/>
          </a:bodyPr>
          <a:lstStyle/>
          <a:p>
            <a:pPr marL="566485" indent="-283242" lvl="1">
              <a:lnSpc>
                <a:spcPts val="3542"/>
              </a:lnSpc>
              <a:spcBef>
                <a:spcPct val="0"/>
              </a:spcBef>
              <a:buFont typeface="Arial"/>
              <a:buChar char="•"/>
            </a:pPr>
            <a:r>
              <a:rPr lang="en-US" sz="2623" spc="157">
                <a:solidFill>
                  <a:srgbClr val="000000"/>
                </a:solidFill>
                <a:latin typeface="DM Sans Bold"/>
              </a:rPr>
              <a:t>Pyth</a:t>
            </a:r>
            <a:r>
              <a:rPr lang="en-US" sz="2623" spc="157" u="none">
                <a:solidFill>
                  <a:srgbClr val="000000"/>
                </a:solidFill>
                <a:latin typeface="DM Sans Bold"/>
              </a:rPr>
              <a:t>on: language</a:t>
            </a:r>
          </a:p>
          <a:p>
            <a:pPr marL="566485" indent="-283242" lvl="1">
              <a:lnSpc>
                <a:spcPts val="3542"/>
              </a:lnSpc>
              <a:spcBef>
                <a:spcPct val="0"/>
              </a:spcBef>
              <a:buFont typeface="Arial"/>
              <a:buChar char="•"/>
            </a:pPr>
            <a:r>
              <a:rPr lang="en-US" sz="2623" spc="157" u="none">
                <a:solidFill>
                  <a:srgbClr val="000000"/>
                </a:solidFill>
                <a:latin typeface="DM Sans Bold"/>
              </a:rPr>
              <a:t>NumPy: library for numerical calculations</a:t>
            </a:r>
          </a:p>
          <a:p>
            <a:pPr marL="566485" indent="-283242" lvl="1">
              <a:lnSpc>
                <a:spcPts val="3542"/>
              </a:lnSpc>
              <a:spcBef>
                <a:spcPct val="0"/>
              </a:spcBef>
              <a:buFont typeface="Arial"/>
              <a:buChar char="•"/>
            </a:pPr>
            <a:r>
              <a:rPr lang="en-US" sz="2623" spc="157" u="none">
                <a:solidFill>
                  <a:srgbClr val="000000"/>
                </a:solidFill>
                <a:latin typeface="DM Sans Bold"/>
              </a:rPr>
              <a:t>Matplotlib: library for data visualisation</a:t>
            </a:r>
          </a:p>
          <a:p>
            <a:pPr marL="566485" indent="-283242" lvl="1">
              <a:lnSpc>
                <a:spcPts val="3542"/>
              </a:lnSpc>
              <a:spcBef>
                <a:spcPct val="0"/>
              </a:spcBef>
              <a:buFont typeface="Arial"/>
              <a:buChar char="•"/>
            </a:pPr>
            <a:r>
              <a:rPr lang="en-US" sz="2623" spc="157" u="none">
                <a:solidFill>
                  <a:srgbClr val="000000"/>
                </a:solidFill>
                <a:latin typeface="DM Sans Bold"/>
              </a:rPr>
              <a:t>Pytorch: a deep learning framework by Facebook AI Research Team for building neural networks</a:t>
            </a:r>
          </a:p>
          <a:p>
            <a:pPr marL="566485" indent="-283242" lvl="1">
              <a:lnSpc>
                <a:spcPts val="3542"/>
              </a:lnSpc>
              <a:spcBef>
                <a:spcPct val="0"/>
              </a:spcBef>
              <a:buFont typeface="Arial"/>
              <a:buChar char="•"/>
            </a:pPr>
            <a:r>
              <a:rPr lang="en-US" sz="2623" spc="157" u="none">
                <a:solidFill>
                  <a:srgbClr val="000000"/>
                </a:solidFill>
                <a:latin typeface="DM Sans Bold"/>
              </a:rPr>
              <a:t>torchvision: package consists of popular datasets, model architectures, and common image transformations for computer vision</a:t>
            </a:r>
          </a:p>
          <a:p>
            <a:pPr marL="0" indent="0" lvl="0">
              <a:lnSpc>
                <a:spcPts val="354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040443" y="1820230"/>
            <a:ext cx="3032484" cy="6646539"/>
          </a:xfrm>
          <a:custGeom>
            <a:avLst/>
            <a:gdLst/>
            <a:ahLst/>
            <a:cxnLst/>
            <a:rect r="r" b="b" t="t" l="l"/>
            <a:pathLst>
              <a:path h="6646539" w="3032484">
                <a:moveTo>
                  <a:pt x="0" y="0"/>
                </a:moveTo>
                <a:lnTo>
                  <a:pt x="3032484" y="0"/>
                </a:lnTo>
                <a:lnTo>
                  <a:pt x="3032484"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808120" y="-1040765"/>
            <a:ext cx="4224468" cy="2645573"/>
          </a:xfrm>
          <a:custGeom>
            <a:avLst/>
            <a:gdLst/>
            <a:ahLst/>
            <a:cxnLst/>
            <a:rect r="r" b="b" t="t" l="l"/>
            <a:pathLst>
              <a:path h="2645573" w="4224468">
                <a:moveTo>
                  <a:pt x="0" y="0"/>
                </a:moveTo>
                <a:lnTo>
                  <a:pt x="4224469" y="0"/>
                </a:lnTo>
                <a:lnTo>
                  <a:pt x="4224469"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043248" y="8831659"/>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41307" y="9093737"/>
            <a:ext cx="2587020" cy="2386526"/>
          </a:xfrm>
          <a:custGeom>
            <a:avLst/>
            <a:gdLst/>
            <a:ahLst/>
            <a:cxnLst/>
            <a:rect r="r" b="b" t="t" l="l"/>
            <a:pathLst>
              <a:path h="2386526" w="2587020">
                <a:moveTo>
                  <a:pt x="0" y="0"/>
                </a:moveTo>
                <a:lnTo>
                  <a:pt x="2587019" y="0"/>
                </a:lnTo>
                <a:lnTo>
                  <a:pt x="2587019"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6554785" y="-519304"/>
            <a:ext cx="1488463" cy="1602652"/>
          </a:xfrm>
          <a:custGeom>
            <a:avLst/>
            <a:gdLst/>
            <a:ahLst/>
            <a:cxnLst/>
            <a:rect r="r" b="b" t="t" l="l"/>
            <a:pathLst>
              <a:path h="1602652" w="1488463">
                <a:moveTo>
                  <a:pt x="0" y="0"/>
                </a:moveTo>
                <a:lnTo>
                  <a:pt x="1488463" y="0"/>
                </a:lnTo>
                <a:lnTo>
                  <a:pt x="1488463"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grpSp>
        <p:nvGrpSpPr>
          <p:cNvPr name="Group 11" id="11"/>
          <p:cNvGrpSpPr/>
          <p:nvPr/>
        </p:nvGrpSpPr>
        <p:grpSpPr>
          <a:xfrm rot="0">
            <a:off x="7851288" y="1262839"/>
            <a:ext cx="6578552" cy="8365310"/>
            <a:chOff x="0" y="0"/>
            <a:chExt cx="1369408" cy="1741344"/>
          </a:xfrm>
        </p:grpSpPr>
        <p:sp>
          <p:nvSpPr>
            <p:cNvPr name="Freeform 12" id="12"/>
            <p:cNvSpPr/>
            <p:nvPr/>
          </p:nvSpPr>
          <p:spPr>
            <a:xfrm flipH="false" flipV="false" rot="0">
              <a:off x="0" y="0"/>
              <a:ext cx="1369408" cy="1741344"/>
            </a:xfrm>
            <a:custGeom>
              <a:avLst/>
              <a:gdLst/>
              <a:ahLst/>
              <a:cxnLst/>
              <a:rect r="r" b="b" t="t" l="l"/>
              <a:pathLst>
                <a:path h="1741344" w="1369408">
                  <a:moveTo>
                    <a:pt x="40013" y="0"/>
                  </a:moveTo>
                  <a:lnTo>
                    <a:pt x="1329395" y="0"/>
                  </a:lnTo>
                  <a:cubicBezTo>
                    <a:pt x="1351494" y="0"/>
                    <a:pt x="1369408" y="17914"/>
                    <a:pt x="1369408" y="40013"/>
                  </a:cubicBezTo>
                  <a:lnTo>
                    <a:pt x="1369408" y="1701331"/>
                  </a:lnTo>
                  <a:cubicBezTo>
                    <a:pt x="1369408" y="1723430"/>
                    <a:pt x="1351494" y="1741344"/>
                    <a:pt x="1329395" y="1741344"/>
                  </a:cubicBezTo>
                  <a:lnTo>
                    <a:pt x="40013" y="1741344"/>
                  </a:lnTo>
                  <a:cubicBezTo>
                    <a:pt x="17914" y="1741344"/>
                    <a:pt x="0" y="1723430"/>
                    <a:pt x="0" y="1701331"/>
                  </a:cubicBezTo>
                  <a:lnTo>
                    <a:pt x="0" y="40013"/>
                  </a:lnTo>
                  <a:cubicBezTo>
                    <a:pt x="0" y="17914"/>
                    <a:pt x="17914" y="0"/>
                    <a:pt x="40013" y="0"/>
                  </a:cubicBezTo>
                  <a:close/>
                </a:path>
              </a:pathLst>
            </a:custGeom>
            <a:solidFill>
              <a:srgbClr val="FFFFFF"/>
            </a:solidFill>
            <a:ln w="47625" cap="rnd">
              <a:solidFill>
                <a:srgbClr val="000000"/>
              </a:solidFill>
              <a:prstDash val="solid"/>
              <a:round/>
            </a:ln>
          </p:spPr>
        </p:sp>
        <p:sp>
          <p:nvSpPr>
            <p:cNvPr name="TextBox 13" id="13"/>
            <p:cNvSpPr txBox="true"/>
            <p:nvPr/>
          </p:nvSpPr>
          <p:spPr>
            <a:xfrm>
              <a:off x="0" y="-38100"/>
              <a:ext cx="1369408" cy="177944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851288" y="1263851"/>
            <a:ext cx="6578552" cy="668736"/>
            <a:chOff x="0" y="0"/>
            <a:chExt cx="1369408" cy="139206"/>
          </a:xfrm>
        </p:grpSpPr>
        <p:sp>
          <p:nvSpPr>
            <p:cNvPr name="Freeform 15" id="15"/>
            <p:cNvSpPr/>
            <p:nvPr/>
          </p:nvSpPr>
          <p:spPr>
            <a:xfrm flipH="false" flipV="false" rot="0">
              <a:off x="0" y="0"/>
              <a:ext cx="1369408" cy="139206"/>
            </a:xfrm>
            <a:custGeom>
              <a:avLst/>
              <a:gdLst/>
              <a:ahLst/>
              <a:cxnLst/>
              <a:rect r="r" b="b" t="t" l="l"/>
              <a:pathLst>
                <a:path h="139206" w="1369408">
                  <a:moveTo>
                    <a:pt x="20006" y="0"/>
                  </a:moveTo>
                  <a:lnTo>
                    <a:pt x="1349402" y="0"/>
                  </a:lnTo>
                  <a:cubicBezTo>
                    <a:pt x="1354708" y="0"/>
                    <a:pt x="1359796" y="2108"/>
                    <a:pt x="1363548" y="5860"/>
                  </a:cubicBezTo>
                  <a:cubicBezTo>
                    <a:pt x="1367300" y="9612"/>
                    <a:pt x="1369408" y="14700"/>
                    <a:pt x="1369408" y="20006"/>
                  </a:cubicBezTo>
                  <a:lnTo>
                    <a:pt x="1369408" y="119199"/>
                  </a:lnTo>
                  <a:cubicBezTo>
                    <a:pt x="1369408" y="124506"/>
                    <a:pt x="1367300" y="129594"/>
                    <a:pt x="1363548" y="133346"/>
                  </a:cubicBezTo>
                  <a:cubicBezTo>
                    <a:pt x="1359796" y="137098"/>
                    <a:pt x="1354708" y="139206"/>
                    <a:pt x="1349402" y="139206"/>
                  </a:cubicBezTo>
                  <a:lnTo>
                    <a:pt x="20006" y="139206"/>
                  </a:lnTo>
                  <a:cubicBezTo>
                    <a:pt x="14700" y="139206"/>
                    <a:pt x="9612" y="137098"/>
                    <a:pt x="5860" y="133346"/>
                  </a:cubicBezTo>
                  <a:cubicBezTo>
                    <a:pt x="2108" y="129594"/>
                    <a:pt x="0" y="124506"/>
                    <a:pt x="0" y="119199"/>
                  </a:cubicBezTo>
                  <a:lnTo>
                    <a:pt x="0" y="20006"/>
                  </a:lnTo>
                  <a:cubicBezTo>
                    <a:pt x="0" y="14700"/>
                    <a:pt x="2108" y="9612"/>
                    <a:pt x="5860" y="5860"/>
                  </a:cubicBezTo>
                  <a:cubicBezTo>
                    <a:pt x="9612" y="2108"/>
                    <a:pt x="14700" y="0"/>
                    <a:pt x="20006" y="0"/>
                  </a:cubicBezTo>
                  <a:close/>
                </a:path>
              </a:pathLst>
            </a:custGeom>
            <a:solidFill>
              <a:srgbClr val="FFFFFF"/>
            </a:solidFill>
            <a:ln w="19050" cap="sq">
              <a:solidFill>
                <a:srgbClr val="000000"/>
              </a:solidFill>
              <a:prstDash val="solid"/>
              <a:miter/>
            </a:ln>
          </p:spPr>
        </p:sp>
        <p:sp>
          <p:nvSpPr>
            <p:cNvPr name="TextBox 16" id="16"/>
            <p:cNvSpPr txBox="true"/>
            <p:nvPr/>
          </p:nvSpPr>
          <p:spPr>
            <a:xfrm>
              <a:off x="0" y="-38100"/>
              <a:ext cx="1369408" cy="17730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28700" y="1262839"/>
            <a:ext cx="6577702" cy="8365310"/>
            <a:chOff x="0" y="0"/>
            <a:chExt cx="1369408" cy="1741569"/>
          </a:xfrm>
        </p:grpSpPr>
        <p:sp>
          <p:nvSpPr>
            <p:cNvPr name="Freeform 18" id="18"/>
            <p:cNvSpPr/>
            <p:nvPr/>
          </p:nvSpPr>
          <p:spPr>
            <a:xfrm flipH="false" flipV="false" rot="0">
              <a:off x="0" y="0"/>
              <a:ext cx="1369408" cy="1741569"/>
            </a:xfrm>
            <a:custGeom>
              <a:avLst/>
              <a:gdLst/>
              <a:ahLst/>
              <a:cxnLst/>
              <a:rect r="r" b="b" t="t" l="l"/>
              <a:pathLst>
                <a:path h="1741569" w="1369408">
                  <a:moveTo>
                    <a:pt x="40018" y="0"/>
                  </a:moveTo>
                  <a:lnTo>
                    <a:pt x="1329390" y="0"/>
                  </a:lnTo>
                  <a:cubicBezTo>
                    <a:pt x="1340004" y="0"/>
                    <a:pt x="1350182" y="4216"/>
                    <a:pt x="1357687" y="11721"/>
                  </a:cubicBezTo>
                  <a:cubicBezTo>
                    <a:pt x="1365192" y="19226"/>
                    <a:pt x="1369408" y="29404"/>
                    <a:pt x="1369408" y="40018"/>
                  </a:cubicBezTo>
                  <a:lnTo>
                    <a:pt x="1369408" y="1701551"/>
                  </a:lnTo>
                  <a:cubicBezTo>
                    <a:pt x="1369408" y="1723653"/>
                    <a:pt x="1351491" y="1741569"/>
                    <a:pt x="1329390" y="1741569"/>
                  </a:cubicBezTo>
                  <a:lnTo>
                    <a:pt x="40018" y="1741569"/>
                  </a:lnTo>
                  <a:cubicBezTo>
                    <a:pt x="17917" y="1741569"/>
                    <a:pt x="0" y="1723653"/>
                    <a:pt x="0" y="1701551"/>
                  </a:cubicBezTo>
                  <a:lnTo>
                    <a:pt x="0" y="40018"/>
                  </a:lnTo>
                  <a:cubicBezTo>
                    <a:pt x="0" y="17917"/>
                    <a:pt x="17917" y="0"/>
                    <a:pt x="40018" y="0"/>
                  </a:cubicBezTo>
                  <a:close/>
                </a:path>
              </a:pathLst>
            </a:custGeom>
            <a:solidFill>
              <a:srgbClr val="FFFFFF"/>
            </a:solidFill>
            <a:ln w="47625" cap="rnd">
              <a:solidFill>
                <a:srgbClr val="000000"/>
              </a:solidFill>
              <a:prstDash val="solid"/>
              <a:round/>
            </a:ln>
          </p:spPr>
        </p:sp>
        <p:sp>
          <p:nvSpPr>
            <p:cNvPr name="TextBox 19" id="19"/>
            <p:cNvSpPr txBox="true"/>
            <p:nvPr/>
          </p:nvSpPr>
          <p:spPr>
            <a:xfrm>
              <a:off x="0" y="-38100"/>
              <a:ext cx="1369408" cy="1779669"/>
            </a:xfrm>
            <a:prstGeom prst="rect">
              <a:avLst/>
            </a:prstGeom>
          </p:spPr>
          <p:txBody>
            <a:bodyPr anchor="ctr" rtlCol="false" tIns="50793" lIns="50793" bIns="50793" rIns="50793"/>
            <a:lstStyle/>
            <a:p>
              <a:pPr algn="ctr">
                <a:lnSpc>
                  <a:spcPts val="2659"/>
                </a:lnSpc>
              </a:pPr>
            </a:p>
          </p:txBody>
        </p:sp>
      </p:grpSp>
      <p:grpSp>
        <p:nvGrpSpPr>
          <p:cNvPr name="Group 20" id="20"/>
          <p:cNvGrpSpPr/>
          <p:nvPr/>
        </p:nvGrpSpPr>
        <p:grpSpPr>
          <a:xfrm rot="0">
            <a:off x="1028700" y="1263851"/>
            <a:ext cx="6577702" cy="668650"/>
            <a:chOff x="0" y="0"/>
            <a:chExt cx="1369408" cy="139206"/>
          </a:xfrm>
        </p:grpSpPr>
        <p:sp>
          <p:nvSpPr>
            <p:cNvPr name="Freeform 21" id="21"/>
            <p:cNvSpPr/>
            <p:nvPr/>
          </p:nvSpPr>
          <p:spPr>
            <a:xfrm flipH="false" flipV="false" rot="0">
              <a:off x="0" y="0"/>
              <a:ext cx="1369408" cy="139206"/>
            </a:xfrm>
            <a:custGeom>
              <a:avLst/>
              <a:gdLst/>
              <a:ahLst/>
              <a:cxnLst/>
              <a:rect r="r" b="b" t="t" l="l"/>
              <a:pathLst>
                <a:path h="139206" w="1369408">
                  <a:moveTo>
                    <a:pt x="20009" y="0"/>
                  </a:moveTo>
                  <a:lnTo>
                    <a:pt x="1349399" y="0"/>
                  </a:lnTo>
                  <a:cubicBezTo>
                    <a:pt x="1354706" y="0"/>
                    <a:pt x="1359795" y="2108"/>
                    <a:pt x="1363547" y="5860"/>
                  </a:cubicBezTo>
                  <a:cubicBezTo>
                    <a:pt x="1367300" y="9613"/>
                    <a:pt x="1369408" y="14702"/>
                    <a:pt x="1369408" y="20009"/>
                  </a:cubicBezTo>
                  <a:lnTo>
                    <a:pt x="1369408" y="119197"/>
                  </a:lnTo>
                  <a:cubicBezTo>
                    <a:pt x="1369408" y="124504"/>
                    <a:pt x="1367300" y="129593"/>
                    <a:pt x="1363547" y="133345"/>
                  </a:cubicBezTo>
                  <a:cubicBezTo>
                    <a:pt x="1359795" y="137098"/>
                    <a:pt x="1354706" y="139206"/>
                    <a:pt x="1349399" y="139206"/>
                  </a:cubicBezTo>
                  <a:lnTo>
                    <a:pt x="20009" y="139206"/>
                  </a:lnTo>
                  <a:cubicBezTo>
                    <a:pt x="14702" y="139206"/>
                    <a:pt x="9613" y="137098"/>
                    <a:pt x="5860" y="133345"/>
                  </a:cubicBezTo>
                  <a:cubicBezTo>
                    <a:pt x="2108" y="129593"/>
                    <a:pt x="0" y="124504"/>
                    <a:pt x="0" y="119197"/>
                  </a:cubicBezTo>
                  <a:lnTo>
                    <a:pt x="0" y="20009"/>
                  </a:lnTo>
                  <a:cubicBezTo>
                    <a:pt x="0" y="14702"/>
                    <a:pt x="2108" y="9613"/>
                    <a:pt x="5860" y="5860"/>
                  </a:cubicBezTo>
                  <a:cubicBezTo>
                    <a:pt x="9613" y="2108"/>
                    <a:pt x="14702" y="0"/>
                    <a:pt x="20009" y="0"/>
                  </a:cubicBezTo>
                  <a:close/>
                </a:path>
              </a:pathLst>
            </a:custGeom>
            <a:solidFill>
              <a:srgbClr val="FFFFFF"/>
            </a:solidFill>
            <a:ln w="19050" cap="sq">
              <a:solidFill>
                <a:srgbClr val="000000"/>
              </a:solidFill>
              <a:prstDash val="solid"/>
              <a:miter/>
            </a:ln>
          </p:spPr>
        </p:sp>
        <p:sp>
          <p:nvSpPr>
            <p:cNvPr name="TextBox 22" id="22"/>
            <p:cNvSpPr txBox="true"/>
            <p:nvPr/>
          </p:nvSpPr>
          <p:spPr>
            <a:xfrm>
              <a:off x="0" y="-38100"/>
              <a:ext cx="1369408" cy="177306"/>
            </a:xfrm>
            <a:prstGeom prst="rect">
              <a:avLst/>
            </a:prstGeom>
          </p:spPr>
          <p:txBody>
            <a:bodyPr anchor="ctr" rtlCol="false" tIns="50793" lIns="50793" bIns="50793" rIns="50793"/>
            <a:lstStyle/>
            <a:p>
              <a:pPr algn="ctr">
                <a:lnSpc>
                  <a:spcPts val="2659"/>
                </a:lnSpc>
              </a:pPr>
            </a:p>
          </p:txBody>
        </p:sp>
      </p:grpSp>
      <p:grpSp>
        <p:nvGrpSpPr>
          <p:cNvPr name="Group 23" id="23"/>
          <p:cNvGrpSpPr/>
          <p:nvPr/>
        </p:nvGrpSpPr>
        <p:grpSpPr>
          <a:xfrm rot="0">
            <a:off x="1191573" y="2017491"/>
            <a:ext cx="6260730" cy="2563998"/>
            <a:chOff x="0" y="0"/>
            <a:chExt cx="1648917" cy="675292"/>
          </a:xfrm>
        </p:grpSpPr>
        <p:sp>
          <p:nvSpPr>
            <p:cNvPr name="Freeform 24" id="24"/>
            <p:cNvSpPr/>
            <p:nvPr/>
          </p:nvSpPr>
          <p:spPr>
            <a:xfrm flipH="false" flipV="false" rot="0">
              <a:off x="0" y="0"/>
              <a:ext cx="1648917" cy="675292"/>
            </a:xfrm>
            <a:custGeom>
              <a:avLst/>
              <a:gdLst/>
              <a:ahLst/>
              <a:cxnLst/>
              <a:rect r="r" b="b" t="t" l="l"/>
              <a:pathLst>
                <a:path h="675292" w="1648917">
                  <a:moveTo>
                    <a:pt x="86561" y="0"/>
                  </a:moveTo>
                  <a:lnTo>
                    <a:pt x="1562356" y="0"/>
                  </a:lnTo>
                  <a:cubicBezTo>
                    <a:pt x="1585313" y="0"/>
                    <a:pt x="1607330" y="9120"/>
                    <a:pt x="1623563" y="25353"/>
                  </a:cubicBezTo>
                  <a:cubicBezTo>
                    <a:pt x="1639797" y="41586"/>
                    <a:pt x="1648917" y="63604"/>
                    <a:pt x="1648917" y="86561"/>
                  </a:cubicBezTo>
                  <a:lnTo>
                    <a:pt x="1648917" y="588731"/>
                  </a:lnTo>
                  <a:cubicBezTo>
                    <a:pt x="1648917" y="636537"/>
                    <a:pt x="1610162" y="675292"/>
                    <a:pt x="1562356" y="675292"/>
                  </a:cubicBezTo>
                  <a:lnTo>
                    <a:pt x="86561" y="675292"/>
                  </a:lnTo>
                  <a:cubicBezTo>
                    <a:pt x="63604" y="675292"/>
                    <a:pt x="41586" y="666172"/>
                    <a:pt x="25353" y="649939"/>
                  </a:cubicBezTo>
                  <a:cubicBezTo>
                    <a:pt x="9120" y="633705"/>
                    <a:pt x="0" y="611688"/>
                    <a:pt x="0" y="588731"/>
                  </a:cubicBezTo>
                  <a:lnTo>
                    <a:pt x="0" y="86561"/>
                  </a:lnTo>
                  <a:cubicBezTo>
                    <a:pt x="0" y="63604"/>
                    <a:pt x="9120" y="41586"/>
                    <a:pt x="25353" y="25353"/>
                  </a:cubicBezTo>
                  <a:cubicBezTo>
                    <a:pt x="41586" y="9120"/>
                    <a:pt x="63604" y="0"/>
                    <a:pt x="86561" y="0"/>
                  </a:cubicBezTo>
                  <a:close/>
                </a:path>
              </a:pathLst>
            </a:custGeom>
            <a:solidFill>
              <a:srgbClr val="6794BE"/>
            </a:solidFill>
            <a:ln w="38100" cap="rnd">
              <a:solidFill>
                <a:srgbClr val="000000"/>
              </a:solidFill>
              <a:prstDash val="sysDot"/>
              <a:round/>
            </a:ln>
          </p:spPr>
        </p:sp>
        <p:sp>
          <p:nvSpPr>
            <p:cNvPr name="TextBox 25" id="25"/>
            <p:cNvSpPr txBox="true"/>
            <p:nvPr/>
          </p:nvSpPr>
          <p:spPr>
            <a:xfrm>
              <a:off x="0" y="-38100"/>
              <a:ext cx="1648917" cy="713392"/>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9316649" y="1425546"/>
            <a:ext cx="3801097" cy="341500"/>
          </a:xfrm>
          <a:prstGeom prst="rect">
            <a:avLst/>
          </a:prstGeom>
        </p:spPr>
        <p:txBody>
          <a:bodyPr anchor="t" rtlCol="false" tIns="0" lIns="0" bIns="0" rIns="0">
            <a:spAutoFit/>
          </a:bodyPr>
          <a:lstStyle/>
          <a:p>
            <a:pPr algn="ctr">
              <a:lnSpc>
                <a:spcPts val="2495"/>
              </a:lnSpc>
            </a:pPr>
            <a:r>
              <a:rPr lang="en-US" sz="2132">
                <a:solidFill>
                  <a:srgbClr val="000000"/>
                </a:solidFill>
                <a:latin typeface="Horizon"/>
              </a:rPr>
              <a:t>Style   Dataset</a:t>
            </a:r>
          </a:p>
        </p:txBody>
      </p:sp>
      <p:grpSp>
        <p:nvGrpSpPr>
          <p:cNvPr name="Group 27" id="27"/>
          <p:cNvGrpSpPr/>
          <p:nvPr/>
        </p:nvGrpSpPr>
        <p:grpSpPr>
          <a:xfrm rot="0">
            <a:off x="8010199" y="2017754"/>
            <a:ext cx="6260730" cy="2563998"/>
            <a:chOff x="0" y="0"/>
            <a:chExt cx="1648917" cy="675292"/>
          </a:xfrm>
        </p:grpSpPr>
        <p:sp>
          <p:nvSpPr>
            <p:cNvPr name="Freeform 28" id="28"/>
            <p:cNvSpPr/>
            <p:nvPr/>
          </p:nvSpPr>
          <p:spPr>
            <a:xfrm flipH="false" flipV="false" rot="0">
              <a:off x="0" y="0"/>
              <a:ext cx="1648917" cy="675292"/>
            </a:xfrm>
            <a:custGeom>
              <a:avLst/>
              <a:gdLst/>
              <a:ahLst/>
              <a:cxnLst/>
              <a:rect r="r" b="b" t="t" l="l"/>
              <a:pathLst>
                <a:path h="675292" w="1648917">
                  <a:moveTo>
                    <a:pt x="86561" y="0"/>
                  </a:moveTo>
                  <a:lnTo>
                    <a:pt x="1562356" y="0"/>
                  </a:lnTo>
                  <a:cubicBezTo>
                    <a:pt x="1585313" y="0"/>
                    <a:pt x="1607330" y="9120"/>
                    <a:pt x="1623563" y="25353"/>
                  </a:cubicBezTo>
                  <a:cubicBezTo>
                    <a:pt x="1639797" y="41586"/>
                    <a:pt x="1648917" y="63604"/>
                    <a:pt x="1648917" y="86561"/>
                  </a:cubicBezTo>
                  <a:lnTo>
                    <a:pt x="1648917" y="588731"/>
                  </a:lnTo>
                  <a:cubicBezTo>
                    <a:pt x="1648917" y="636537"/>
                    <a:pt x="1610162" y="675292"/>
                    <a:pt x="1562356" y="675292"/>
                  </a:cubicBezTo>
                  <a:lnTo>
                    <a:pt x="86561" y="675292"/>
                  </a:lnTo>
                  <a:cubicBezTo>
                    <a:pt x="63604" y="675292"/>
                    <a:pt x="41586" y="666172"/>
                    <a:pt x="25353" y="649939"/>
                  </a:cubicBezTo>
                  <a:cubicBezTo>
                    <a:pt x="9120" y="633705"/>
                    <a:pt x="0" y="611688"/>
                    <a:pt x="0" y="588731"/>
                  </a:cubicBezTo>
                  <a:lnTo>
                    <a:pt x="0" y="86561"/>
                  </a:lnTo>
                  <a:cubicBezTo>
                    <a:pt x="0" y="63604"/>
                    <a:pt x="9120" y="41586"/>
                    <a:pt x="25353" y="25353"/>
                  </a:cubicBezTo>
                  <a:cubicBezTo>
                    <a:pt x="41586" y="9120"/>
                    <a:pt x="63604" y="0"/>
                    <a:pt x="86561" y="0"/>
                  </a:cubicBezTo>
                  <a:close/>
                </a:path>
              </a:pathLst>
            </a:custGeom>
            <a:solidFill>
              <a:srgbClr val="6794BE"/>
            </a:solidFill>
            <a:ln w="38100" cap="rnd">
              <a:solidFill>
                <a:srgbClr val="000000"/>
              </a:solidFill>
              <a:prstDash val="sysDot"/>
              <a:round/>
            </a:ln>
          </p:spPr>
        </p:sp>
        <p:sp>
          <p:nvSpPr>
            <p:cNvPr name="TextBox 29" id="29"/>
            <p:cNvSpPr txBox="true"/>
            <p:nvPr/>
          </p:nvSpPr>
          <p:spPr>
            <a:xfrm>
              <a:off x="0" y="-38100"/>
              <a:ext cx="1648917" cy="713392"/>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8168300" y="2182799"/>
            <a:ext cx="5953304" cy="2131695"/>
          </a:xfrm>
          <a:prstGeom prst="rect">
            <a:avLst/>
          </a:prstGeom>
        </p:spPr>
        <p:txBody>
          <a:bodyPr anchor="t" rtlCol="false" tIns="0" lIns="0" bIns="0" rIns="0">
            <a:spAutoFit/>
          </a:bodyPr>
          <a:lstStyle/>
          <a:p>
            <a:pPr algn="ctr" marL="0" indent="0" lvl="0">
              <a:lnSpc>
                <a:spcPts val="2160"/>
              </a:lnSpc>
              <a:spcBef>
                <a:spcPct val="0"/>
              </a:spcBef>
            </a:pPr>
            <a:r>
              <a:rPr lang="en-US" sz="1600" spc="96">
                <a:solidFill>
                  <a:srgbClr val="FFFFFF"/>
                </a:solidFill>
                <a:latin typeface="DM Sans Bold"/>
              </a:rPr>
              <a:t>The Style Dataset has been downloaded and extracted from the Kaggle Competition </a:t>
            </a:r>
            <a:r>
              <a:rPr lang="en-US" sz="1600" spc="96" u="sng">
                <a:solidFill>
                  <a:srgbClr val="FFFFFF"/>
                </a:solidFill>
                <a:latin typeface="DM Sans Bold"/>
                <a:hlinkClick r:id="rId17" tooltip="https://www.kaggle.com/competitions/painter-by-numbers/data"/>
              </a:rPr>
              <a:t>Painter by numbers</a:t>
            </a:r>
            <a:r>
              <a:rPr lang="en-US" sz="1600" spc="96">
                <a:solidFill>
                  <a:srgbClr val="FFFFFF"/>
                </a:solidFill>
                <a:latin typeface="DM Sans Bold"/>
              </a:rPr>
              <a:t>. To ensure that the number of images in the style dataset matches the number of images in the content dataset, you can include the test dataset as well. By downloading the test dataset, you can randomly extract 3350 images from it to supplement the style dataset.</a:t>
            </a:r>
          </a:p>
        </p:txBody>
      </p:sp>
      <p:sp>
        <p:nvSpPr>
          <p:cNvPr name="TextBox 31" id="31"/>
          <p:cNvSpPr txBox="true"/>
          <p:nvPr/>
        </p:nvSpPr>
        <p:spPr>
          <a:xfrm rot="0">
            <a:off x="8014182" y="4638344"/>
            <a:ext cx="6261540" cy="4265295"/>
          </a:xfrm>
          <a:prstGeom prst="rect">
            <a:avLst/>
          </a:prstGeom>
        </p:spPr>
        <p:txBody>
          <a:bodyPr anchor="t" rtlCol="false" tIns="0" lIns="0" bIns="0" rIns="0">
            <a:spAutoFit/>
          </a:bodyPr>
          <a:lstStyle/>
          <a:p>
            <a:pPr>
              <a:lnSpc>
                <a:spcPts val="2160"/>
              </a:lnSpc>
            </a:pPr>
            <a:r>
              <a:rPr lang="en-US" sz="1600" spc="96">
                <a:solidFill>
                  <a:srgbClr val="000000"/>
                </a:solidFill>
                <a:latin typeface="DM Sans"/>
              </a:rPr>
              <a:t>!ls -lha /home/ec2-user/SageMaker/kaggle.json</a:t>
            </a:r>
          </a:p>
          <a:p>
            <a:pPr>
              <a:lnSpc>
                <a:spcPts val="2160"/>
              </a:lnSpc>
            </a:pPr>
            <a:r>
              <a:rPr lang="en-US" sz="1600" spc="96">
                <a:solidFill>
                  <a:srgbClr val="000000"/>
                </a:solidFill>
                <a:latin typeface="DM Sans"/>
              </a:rPr>
              <a:t>!pip install -q kaggle</a:t>
            </a:r>
          </a:p>
          <a:p>
            <a:pPr>
              <a:lnSpc>
                <a:spcPts val="2160"/>
              </a:lnSpc>
            </a:pPr>
            <a:r>
              <a:rPr lang="en-US" sz="1600" spc="96">
                <a:solidFill>
                  <a:srgbClr val="000000"/>
                </a:solidFill>
                <a:latin typeface="DM Sans"/>
              </a:rPr>
              <a:t>!mkdir -p ~/.kaggle #Create the directory</a:t>
            </a:r>
          </a:p>
          <a:p>
            <a:pPr>
              <a:lnSpc>
                <a:spcPts val="2160"/>
              </a:lnSpc>
            </a:pPr>
            <a:r>
              <a:rPr lang="en-US" sz="1600" spc="96">
                <a:solidFill>
                  <a:srgbClr val="000000"/>
                </a:solidFill>
                <a:latin typeface="DM Sans"/>
              </a:rPr>
              <a:t>!cp kaggle.json ~/.kaggle/</a:t>
            </a:r>
          </a:p>
          <a:p>
            <a:pPr>
              <a:lnSpc>
                <a:spcPts val="2160"/>
              </a:lnSpc>
            </a:pPr>
            <a:r>
              <a:rPr lang="en-US" sz="1600" spc="96">
                <a:solidFill>
                  <a:srgbClr val="000000"/>
                </a:solidFill>
                <a:latin typeface="DM Sans"/>
              </a:rPr>
              <a:t>!chmod 600 /home/ec2-user/SageMaker/kaggle.json</a:t>
            </a:r>
          </a:p>
          <a:p>
            <a:pPr>
              <a:lnSpc>
                <a:spcPts val="2160"/>
              </a:lnSpc>
            </a:pPr>
          </a:p>
          <a:p>
            <a:pPr>
              <a:lnSpc>
                <a:spcPts val="2160"/>
              </a:lnSpc>
            </a:pPr>
            <a:r>
              <a:rPr lang="en-US" sz="1600" spc="96">
                <a:solidFill>
                  <a:srgbClr val="000000"/>
                </a:solidFill>
                <a:latin typeface="DM Sans"/>
              </a:rPr>
              <a:t>!kaggle competitions download -f train.zip -p '/home/ec2-user/SageMaker' -o painter-by-numbers</a:t>
            </a:r>
          </a:p>
          <a:p>
            <a:pPr>
              <a:lnSpc>
                <a:spcPts val="2160"/>
              </a:lnSpc>
            </a:pPr>
            <a:r>
              <a:rPr lang="en-US" sz="1600" spc="96">
                <a:solidFill>
                  <a:srgbClr val="000000"/>
                </a:solidFill>
                <a:latin typeface="DM Sans"/>
              </a:rPr>
              <a:t>local_zip = '/home/ec2-user/SageMaker/train.zip'</a:t>
            </a:r>
          </a:p>
          <a:p>
            <a:pPr>
              <a:lnSpc>
                <a:spcPts val="2160"/>
              </a:lnSpc>
            </a:pPr>
            <a:r>
              <a:rPr lang="en-US" sz="1600" spc="96">
                <a:solidFill>
                  <a:srgbClr val="000000"/>
                </a:solidFill>
                <a:latin typeface="DM Sans"/>
              </a:rPr>
              <a:t>zip_ref = zipfile.ZipFile(local_zip, 'r')</a:t>
            </a:r>
          </a:p>
          <a:p>
            <a:pPr>
              <a:lnSpc>
                <a:spcPts val="2160"/>
              </a:lnSpc>
            </a:pPr>
            <a:r>
              <a:rPr lang="en-US" sz="1600" spc="96">
                <a:solidFill>
                  <a:srgbClr val="000000"/>
                </a:solidFill>
                <a:latin typeface="DM Sans"/>
              </a:rPr>
              <a:t>!mkdir /home/ec2-user/SageMaker/style-data</a:t>
            </a:r>
          </a:p>
          <a:p>
            <a:pPr>
              <a:lnSpc>
                <a:spcPts val="2160"/>
              </a:lnSpc>
            </a:pPr>
            <a:r>
              <a:rPr lang="en-US" sz="1600" spc="96">
                <a:solidFill>
                  <a:srgbClr val="000000"/>
                </a:solidFill>
                <a:latin typeface="DM Sans"/>
              </a:rPr>
              <a:t>zip_ref.extractall('/home/ec2-user/SageMaker/style-data')</a:t>
            </a:r>
          </a:p>
          <a:p>
            <a:pPr>
              <a:lnSpc>
                <a:spcPts val="2160"/>
              </a:lnSpc>
            </a:pPr>
            <a:r>
              <a:rPr lang="en-US" sz="1600" spc="96">
                <a:solidFill>
                  <a:srgbClr val="000000"/>
                </a:solidFill>
                <a:latin typeface="DM Sans"/>
              </a:rPr>
              <a:t>zip_ref.close()</a:t>
            </a:r>
          </a:p>
          <a:p>
            <a:pPr>
              <a:lnSpc>
                <a:spcPts val="2160"/>
              </a:lnSpc>
            </a:pPr>
            <a:r>
              <a:rPr lang="en-US" sz="1600" spc="96">
                <a:solidFill>
                  <a:srgbClr val="000000"/>
                </a:solidFill>
                <a:latin typeface="DM Sans"/>
              </a:rPr>
              <a:t>os.remove(local_zip)</a:t>
            </a:r>
          </a:p>
          <a:p>
            <a:pPr marL="0" indent="0" lvl="0">
              <a:lnSpc>
                <a:spcPts val="2160"/>
              </a:lnSpc>
              <a:spcBef>
                <a:spcPct val="0"/>
              </a:spcBef>
            </a:pPr>
            <a:r>
              <a:rPr lang="en-US" sz="1600" spc="96">
                <a:solidFill>
                  <a:srgbClr val="000000"/>
                </a:solidFill>
                <a:latin typeface="DM Sans"/>
              </a:rPr>
              <a:t>print('The number of images present in WikiArt dataset are:',len(os.listdir('/home/ec2-user/SageMaker/train')))</a:t>
            </a:r>
          </a:p>
        </p:txBody>
      </p:sp>
      <p:sp>
        <p:nvSpPr>
          <p:cNvPr name="TextBox 32" id="32"/>
          <p:cNvSpPr txBox="true"/>
          <p:nvPr/>
        </p:nvSpPr>
        <p:spPr>
          <a:xfrm rot="0">
            <a:off x="2438794" y="1425546"/>
            <a:ext cx="4115991" cy="341499"/>
          </a:xfrm>
          <a:prstGeom prst="rect">
            <a:avLst/>
          </a:prstGeom>
        </p:spPr>
        <p:txBody>
          <a:bodyPr anchor="t" rtlCol="false" tIns="0" lIns="0" bIns="0" rIns="0">
            <a:spAutoFit/>
          </a:bodyPr>
          <a:lstStyle/>
          <a:p>
            <a:pPr algn="ctr">
              <a:lnSpc>
                <a:spcPts val="2494"/>
              </a:lnSpc>
            </a:pPr>
            <a:r>
              <a:rPr lang="en-US" sz="2132">
                <a:solidFill>
                  <a:srgbClr val="000000"/>
                </a:solidFill>
                <a:latin typeface="Horizon"/>
              </a:rPr>
              <a:t>Content   Dataset</a:t>
            </a:r>
          </a:p>
        </p:txBody>
      </p:sp>
      <p:sp>
        <p:nvSpPr>
          <p:cNvPr name="TextBox 33" id="33"/>
          <p:cNvSpPr txBox="true"/>
          <p:nvPr/>
        </p:nvSpPr>
        <p:spPr>
          <a:xfrm rot="0">
            <a:off x="1345671" y="2219353"/>
            <a:ext cx="5952534" cy="2131699"/>
          </a:xfrm>
          <a:prstGeom prst="rect">
            <a:avLst/>
          </a:prstGeom>
        </p:spPr>
        <p:txBody>
          <a:bodyPr anchor="t" rtlCol="false" tIns="0" lIns="0" bIns="0" rIns="0">
            <a:spAutoFit/>
          </a:bodyPr>
          <a:lstStyle/>
          <a:p>
            <a:pPr algn="ctr" marL="0" indent="0" lvl="0">
              <a:lnSpc>
                <a:spcPts val="2159"/>
              </a:lnSpc>
              <a:spcBef>
                <a:spcPct val="0"/>
              </a:spcBef>
            </a:pPr>
            <a:r>
              <a:rPr lang="en-US" sz="1599" spc="95">
                <a:solidFill>
                  <a:srgbClr val="FFFFFF"/>
                </a:solidFill>
                <a:latin typeface="DM Sans Bold"/>
              </a:rPr>
              <a:t>The Content Data which is the </a:t>
            </a:r>
            <a:r>
              <a:rPr lang="en-US" sz="1599" spc="95" u="sng">
                <a:solidFill>
                  <a:srgbClr val="FFFFFF"/>
                </a:solidFill>
                <a:latin typeface="DM Sans Bold"/>
                <a:hlinkClick r:id="rId18" tooltip="https://cocodataset.org/#download"/>
              </a:rPr>
              <a:t>COCO Dataset</a:t>
            </a:r>
            <a:r>
              <a:rPr lang="en-US" sz="1599" spc="95">
                <a:solidFill>
                  <a:srgbClr val="FFFFFF"/>
                </a:solidFill>
                <a:latin typeface="DM Sans Bold"/>
              </a:rPr>
              <a:t> has been downloaded and extracted using wget command in the terminal. The script downloads the train2014.zip file from the official COCO website and saves it as coco.zip in the specified directory. It then extracts the contents of the zip file using the ZipFile function from the zipfile module and saves it in the content-data directory.</a:t>
            </a:r>
          </a:p>
        </p:txBody>
      </p:sp>
      <p:sp>
        <p:nvSpPr>
          <p:cNvPr name="TextBox 34" id="34"/>
          <p:cNvSpPr txBox="true"/>
          <p:nvPr/>
        </p:nvSpPr>
        <p:spPr>
          <a:xfrm rot="0">
            <a:off x="1191573" y="4637904"/>
            <a:ext cx="6260730" cy="3731416"/>
          </a:xfrm>
          <a:prstGeom prst="rect">
            <a:avLst/>
          </a:prstGeom>
        </p:spPr>
        <p:txBody>
          <a:bodyPr anchor="t" rtlCol="false" tIns="0" lIns="0" bIns="0" rIns="0">
            <a:spAutoFit/>
          </a:bodyPr>
          <a:lstStyle/>
          <a:p>
            <a:pPr>
              <a:lnSpc>
                <a:spcPts val="2159"/>
              </a:lnSpc>
            </a:pPr>
            <a:r>
              <a:rPr lang="en-US" sz="1599" spc="95">
                <a:solidFill>
                  <a:srgbClr val="000000"/>
                </a:solidFill>
                <a:latin typeface="DM Sans"/>
              </a:rPr>
              <a:t>!wget --no-check-certificate \</a:t>
            </a:r>
          </a:p>
          <a:p>
            <a:pPr>
              <a:lnSpc>
                <a:spcPts val="2159"/>
              </a:lnSpc>
            </a:pPr>
            <a:r>
              <a:rPr lang="en-US" sz="1599" spc="95">
                <a:solidFill>
                  <a:srgbClr val="000000"/>
                </a:solidFill>
                <a:latin typeface="DM Sans"/>
              </a:rPr>
              <a:t>    "http://images.cocodataset.org/zips/train2014.zip" \</a:t>
            </a:r>
          </a:p>
          <a:p>
            <a:pPr>
              <a:lnSpc>
                <a:spcPts val="2159"/>
              </a:lnSpc>
            </a:pPr>
            <a:r>
              <a:rPr lang="en-US" sz="1599" spc="95">
                <a:solidFill>
                  <a:srgbClr val="000000"/>
                </a:solidFill>
                <a:latin typeface="DM Sans"/>
              </a:rPr>
              <a:t>    -O "/home/ec2-user/SageMaker/coco.zip"</a:t>
            </a:r>
          </a:p>
          <a:p>
            <a:pPr>
              <a:lnSpc>
                <a:spcPts val="2159"/>
              </a:lnSpc>
            </a:pPr>
          </a:p>
          <a:p>
            <a:pPr>
              <a:lnSpc>
                <a:spcPts val="2159"/>
              </a:lnSpc>
            </a:pPr>
            <a:r>
              <a:rPr lang="en-US" sz="1599" spc="95">
                <a:solidFill>
                  <a:srgbClr val="000000"/>
                </a:solidFill>
                <a:latin typeface="DM Sans"/>
              </a:rPr>
              <a:t>local_zip = '/home/ec2-user/SageMaker/coco.zip'</a:t>
            </a:r>
          </a:p>
          <a:p>
            <a:pPr>
              <a:lnSpc>
                <a:spcPts val="2159"/>
              </a:lnSpc>
            </a:pPr>
            <a:r>
              <a:rPr lang="en-US" sz="1599" spc="95">
                <a:solidFill>
                  <a:srgbClr val="000000"/>
                </a:solidFill>
                <a:latin typeface="DM Sans"/>
              </a:rPr>
              <a:t>zip_ref   = zipfile.ZipFile(local_zip, 'r')</a:t>
            </a:r>
          </a:p>
          <a:p>
            <a:pPr>
              <a:lnSpc>
                <a:spcPts val="2159"/>
              </a:lnSpc>
            </a:pPr>
            <a:r>
              <a:rPr lang="en-US" sz="1599" spc="95">
                <a:solidFill>
                  <a:srgbClr val="000000"/>
                </a:solidFill>
                <a:latin typeface="DM Sans"/>
              </a:rPr>
              <a:t>!mkdir /home/ec2-user/SageMaker/content-data</a:t>
            </a:r>
          </a:p>
          <a:p>
            <a:pPr>
              <a:lnSpc>
                <a:spcPts val="2159"/>
              </a:lnSpc>
            </a:pPr>
            <a:r>
              <a:rPr lang="en-US" sz="1599" spc="95">
                <a:solidFill>
                  <a:srgbClr val="000000"/>
                </a:solidFill>
                <a:latin typeface="DM Sans"/>
              </a:rPr>
              <a:t>zip_ref.extractall('/home/ec2-user/SageMaker/content-data')</a:t>
            </a:r>
          </a:p>
          <a:p>
            <a:pPr>
              <a:lnSpc>
                <a:spcPts val="2159"/>
              </a:lnSpc>
            </a:pPr>
            <a:r>
              <a:rPr lang="en-US" sz="1599" spc="95">
                <a:solidFill>
                  <a:srgbClr val="000000"/>
                </a:solidFill>
                <a:latin typeface="DM Sans"/>
              </a:rPr>
              <a:t>zip_ref.close()</a:t>
            </a:r>
          </a:p>
          <a:p>
            <a:pPr>
              <a:lnSpc>
                <a:spcPts val="2159"/>
              </a:lnSpc>
            </a:pPr>
            <a:r>
              <a:rPr lang="en-US" sz="1599" spc="95">
                <a:solidFill>
                  <a:srgbClr val="000000"/>
                </a:solidFill>
                <a:latin typeface="DM Sans"/>
              </a:rPr>
              <a:t>os.remove(local_zip)</a:t>
            </a:r>
          </a:p>
          <a:p>
            <a:pPr marL="0" indent="0" lvl="0">
              <a:lnSpc>
                <a:spcPts val="2159"/>
              </a:lnSpc>
              <a:spcBef>
                <a:spcPct val="0"/>
              </a:spcBef>
            </a:pPr>
            <a:r>
              <a:rPr lang="en-US" sz="1599" spc="95">
                <a:solidFill>
                  <a:srgbClr val="000000"/>
                </a:solidFill>
                <a:latin typeface="DM Sans"/>
              </a:rPr>
              <a:t>print('The number of images present in COCO dataset are:',len(os.listdir('/home/ec2-user/SageMaker/content-data/train2014')))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0" y="61548"/>
            <a:ext cx="8521210" cy="10225452"/>
          </a:xfrm>
          <a:custGeom>
            <a:avLst/>
            <a:gdLst/>
            <a:ahLst/>
            <a:cxnLst/>
            <a:rect r="r" b="b" t="t" l="l"/>
            <a:pathLst>
              <a:path h="10225452" w="8521210">
                <a:moveTo>
                  <a:pt x="0" y="0"/>
                </a:moveTo>
                <a:lnTo>
                  <a:pt x="8521210" y="0"/>
                </a:lnTo>
                <a:lnTo>
                  <a:pt x="8521210" y="10225452"/>
                </a:lnTo>
                <a:lnTo>
                  <a:pt x="0" y="10225452"/>
                </a:lnTo>
                <a:lnTo>
                  <a:pt x="0" y="0"/>
                </a:lnTo>
                <a:close/>
              </a:path>
            </a:pathLst>
          </a:custGeom>
          <a:blipFill>
            <a:blip r:embed="rId29"/>
            <a:stretch>
              <a:fillRect l="0" t="0" r="0" b="0"/>
            </a:stretch>
          </a:blipFill>
        </p:spPr>
      </p:sp>
      <p:sp>
        <p:nvSpPr>
          <p:cNvPr name="Freeform 17" id="17"/>
          <p:cNvSpPr/>
          <p:nvPr/>
        </p:nvSpPr>
        <p:spPr>
          <a:xfrm flipH="false" flipV="false" rot="0">
            <a:off x="8659845" y="292199"/>
            <a:ext cx="9628155" cy="3217699"/>
          </a:xfrm>
          <a:custGeom>
            <a:avLst/>
            <a:gdLst/>
            <a:ahLst/>
            <a:cxnLst/>
            <a:rect r="r" b="b" t="t" l="l"/>
            <a:pathLst>
              <a:path h="3217699" w="9628155">
                <a:moveTo>
                  <a:pt x="0" y="0"/>
                </a:moveTo>
                <a:lnTo>
                  <a:pt x="9628155" y="0"/>
                </a:lnTo>
                <a:lnTo>
                  <a:pt x="9628155" y="3217699"/>
                </a:lnTo>
                <a:lnTo>
                  <a:pt x="0" y="3217699"/>
                </a:lnTo>
                <a:lnTo>
                  <a:pt x="0" y="0"/>
                </a:lnTo>
                <a:close/>
              </a:path>
            </a:pathLst>
          </a:custGeom>
          <a:blipFill>
            <a:blip r:embed="rId30"/>
            <a:stretch>
              <a:fillRect l="0" t="0" r="0" b="0"/>
            </a:stretch>
          </a:blipFill>
        </p:spPr>
      </p:sp>
      <p:sp>
        <p:nvSpPr>
          <p:cNvPr name="Freeform 18" id="18"/>
          <p:cNvSpPr/>
          <p:nvPr/>
        </p:nvSpPr>
        <p:spPr>
          <a:xfrm flipH="false" flipV="false" rot="0">
            <a:off x="8659845" y="3565424"/>
            <a:ext cx="9628155" cy="3217699"/>
          </a:xfrm>
          <a:custGeom>
            <a:avLst/>
            <a:gdLst/>
            <a:ahLst/>
            <a:cxnLst/>
            <a:rect r="r" b="b" t="t" l="l"/>
            <a:pathLst>
              <a:path h="3217699" w="9628155">
                <a:moveTo>
                  <a:pt x="0" y="0"/>
                </a:moveTo>
                <a:lnTo>
                  <a:pt x="9628155" y="0"/>
                </a:lnTo>
                <a:lnTo>
                  <a:pt x="9628155" y="3217700"/>
                </a:lnTo>
                <a:lnTo>
                  <a:pt x="0" y="3217700"/>
                </a:lnTo>
                <a:lnTo>
                  <a:pt x="0" y="0"/>
                </a:lnTo>
                <a:close/>
              </a:path>
            </a:pathLst>
          </a:custGeom>
          <a:blipFill>
            <a:blip r:embed="rId31"/>
            <a:stretch>
              <a:fillRect l="0" t="0" r="0" b="0"/>
            </a:stretch>
          </a:blipFill>
        </p:spPr>
      </p:sp>
      <p:sp>
        <p:nvSpPr>
          <p:cNvPr name="Freeform 19" id="19"/>
          <p:cNvSpPr/>
          <p:nvPr/>
        </p:nvSpPr>
        <p:spPr>
          <a:xfrm flipH="false" flipV="false" rot="0">
            <a:off x="8770612" y="6997128"/>
            <a:ext cx="9517388" cy="3180682"/>
          </a:xfrm>
          <a:custGeom>
            <a:avLst/>
            <a:gdLst/>
            <a:ahLst/>
            <a:cxnLst/>
            <a:rect r="r" b="b" t="t" l="l"/>
            <a:pathLst>
              <a:path h="3180682" w="9517388">
                <a:moveTo>
                  <a:pt x="0" y="0"/>
                </a:moveTo>
                <a:lnTo>
                  <a:pt x="9517388" y="0"/>
                </a:lnTo>
                <a:lnTo>
                  <a:pt x="9517388" y="3180681"/>
                </a:lnTo>
                <a:lnTo>
                  <a:pt x="0" y="3180681"/>
                </a:lnTo>
                <a:lnTo>
                  <a:pt x="0" y="0"/>
                </a:lnTo>
                <a:close/>
              </a:path>
            </a:pathLst>
          </a:custGeom>
          <a:blipFill>
            <a:blip r:embed="rId3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DAGAo6he8QA</dc:identifier>
  <dcterms:modified xsi:type="dcterms:W3CDTF">2011-08-01T06:04:30Z</dcterms:modified>
  <cp:revision>1</cp:revision>
  <dc:title>Image style tranfer</dc:title>
</cp:coreProperties>
</file>